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5" r:id="rId2"/>
    <p:sldId id="277" r:id="rId3"/>
    <p:sldId id="273" r:id="rId4"/>
    <p:sldId id="317" r:id="rId5"/>
    <p:sldId id="286" r:id="rId6"/>
    <p:sldId id="288" r:id="rId7"/>
    <p:sldId id="291" r:id="rId8"/>
    <p:sldId id="295" r:id="rId9"/>
    <p:sldId id="310" r:id="rId10"/>
    <p:sldId id="318" r:id="rId11"/>
    <p:sldId id="319" r:id="rId12"/>
    <p:sldId id="32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lema, F. (Fransien)" initials="J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0155" autoAdjust="0"/>
  </p:normalViewPr>
  <p:slideViewPr>
    <p:cSldViewPr snapToGrid="0">
      <p:cViewPr varScale="1">
        <p:scale>
          <a:sx n="64" d="100"/>
          <a:sy n="64" d="100"/>
        </p:scale>
        <p:origin x="1138"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1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B3ABB-0900-455B-891F-22E48E28EF72}" type="datetimeFigureOut">
              <a:rPr lang="nl-NL" smtClean="0"/>
              <a:t>29-11-2018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9B6F-A3C3-463A-8CCA-F82C54378EE6}" type="slidenum">
              <a:rPr lang="nl-NL" smtClean="0"/>
              <a:t>‹nr.›</a:t>
            </a:fld>
            <a:endParaRPr lang="nl-NL"/>
          </a:p>
        </p:txBody>
      </p:sp>
    </p:spTree>
    <p:extLst>
      <p:ext uri="{BB962C8B-B14F-4D97-AF65-F5344CB8AC3E}">
        <p14:creationId xmlns:p14="http://schemas.microsoft.com/office/powerpoint/2010/main" val="110244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1</a:t>
            </a:fld>
            <a:endParaRPr lang="nl-NL"/>
          </a:p>
        </p:txBody>
      </p:sp>
    </p:spTree>
    <p:extLst>
      <p:ext uri="{BB962C8B-B14F-4D97-AF65-F5344CB8AC3E}">
        <p14:creationId xmlns:p14="http://schemas.microsoft.com/office/powerpoint/2010/main" val="259479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2</a:t>
            </a:fld>
            <a:endParaRPr lang="nl-NL"/>
          </a:p>
        </p:txBody>
      </p:sp>
    </p:spTree>
    <p:extLst>
      <p:ext uri="{BB962C8B-B14F-4D97-AF65-F5344CB8AC3E}">
        <p14:creationId xmlns:p14="http://schemas.microsoft.com/office/powerpoint/2010/main" val="17239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3</a:t>
            </a:fld>
            <a:endParaRPr lang="nl-NL"/>
          </a:p>
        </p:txBody>
      </p:sp>
    </p:spTree>
    <p:extLst>
      <p:ext uri="{BB962C8B-B14F-4D97-AF65-F5344CB8AC3E}">
        <p14:creationId xmlns:p14="http://schemas.microsoft.com/office/powerpoint/2010/main" val="416344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4</a:t>
            </a:fld>
            <a:endParaRPr lang="nl-NL"/>
          </a:p>
        </p:txBody>
      </p:sp>
    </p:spTree>
    <p:extLst>
      <p:ext uri="{BB962C8B-B14F-4D97-AF65-F5344CB8AC3E}">
        <p14:creationId xmlns:p14="http://schemas.microsoft.com/office/powerpoint/2010/main" val="94719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We are therefore very proud of the large number of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from Denmark, Germany and the Netherlands who support the </a:t>
            </a:r>
            <a:r>
              <a:rPr lang="en-US" sz="1200" kern="1200" dirty="0" err="1">
                <a:solidFill>
                  <a:schemeClr val="tx1"/>
                </a:solidFill>
                <a:effectLst/>
                <a:latin typeface="+mn-lt"/>
                <a:ea typeface="+mn-ea"/>
                <a:cs typeface="+mn-cs"/>
              </a:rPr>
              <a:t>Swimway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Wadden</a:t>
            </a:r>
            <a:r>
              <a:rPr lang="en-US" sz="1200" kern="1200" dirty="0">
                <a:solidFill>
                  <a:schemeClr val="tx1"/>
                </a:solidFill>
                <a:effectLst/>
                <a:latin typeface="+mn-lt"/>
                <a:ea typeface="+mn-ea"/>
                <a:cs typeface="+mn-cs"/>
              </a:rPr>
              <a:t> Sea Vision.  Their signatures and logos are presented on the following slides.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sincerely hope that at the next trilateral conference we can present some of our  achievements and a lot more happy fishes.  </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5</a:t>
            </a:fld>
            <a:endParaRPr lang="nl-NL"/>
          </a:p>
        </p:txBody>
      </p:sp>
    </p:spTree>
    <p:extLst>
      <p:ext uri="{BB962C8B-B14F-4D97-AF65-F5344CB8AC3E}">
        <p14:creationId xmlns:p14="http://schemas.microsoft.com/office/powerpoint/2010/main" val="83045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6</a:t>
            </a:fld>
            <a:endParaRPr lang="nl-NL"/>
          </a:p>
        </p:txBody>
      </p:sp>
    </p:spTree>
    <p:extLst>
      <p:ext uri="{BB962C8B-B14F-4D97-AF65-F5344CB8AC3E}">
        <p14:creationId xmlns:p14="http://schemas.microsoft.com/office/powerpoint/2010/main" val="402715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99B6F-A3C3-463A-8CCA-F82C54378EE6}" type="slidenum">
              <a:rPr lang="nl-NL" smtClean="0"/>
              <a:t>8</a:t>
            </a:fld>
            <a:endParaRPr lang="nl-NL"/>
          </a:p>
        </p:txBody>
      </p:sp>
    </p:spTree>
    <p:extLst>
      <p:ext uri="{BB962C8B-B14F-4D97-AF65-F5344CB8AC3E}">
        <p14:creationId xmlns:p14="http://schemas.microsoft.com/office/powerpoint/2010/main" val="350847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D4EA9-B9B5-4D2A-A2DE-0DDBA50DE69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3A100D0-F238-47D9-830D-13FDD04C4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0099521-2FD3-472D-A88D-29AD7E9738F4}"/>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5" name="Tijdelijke aanduiding voor voettekst 4">
            <a:extLst>
              <a:ext uri="{FF2B5EF4-FFF2-40B4-BE49-F238E27FC236}">
                <a16:creationId xmlns:a16="http://schemas.microsoft.com/office/drawing/2014/main" id="{E99D44F2-DCD3-4261-B650-47BD18CA05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43CB9A-DD8C-452F-A89C-765C1FF407BD}"/>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200010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9A81A-CC5D-43D6-892F-3EFA348B63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8B1CB3F-445C-4648-87A1-78599C6F6B2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58521A-2927-4C09-9BA1-58CFA90CB01D}"/>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5" name="Tijdelijke aanduiding voor voettekst 4">
            <a:extLst>
              <a:ext uri="{FF2B5EF4-FFF2-40B4-BE49-F238E27FC236}">
                <a16:creationId xmlns:a16="http://schemas.microsoft.com/office/drawing/2014/main" id="{A3E413DC-4A54-4E66-B220-15B3CCB8D2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09E124-5D9C-4F3C-A583-CBE4715BF630}"/>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5993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D50072F-0679-464A-ABD6-00875A16D2C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399D7A1-65F6-4280-9E9B-8E04712B145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649ED0-AD64-4720-BF59-BC2C68C9F6EA}"/>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5" name="Tijdelijke aanduiding voor voettekst 4">
            <a:extLst>
              <a:ext uri="{FF2B5EF4-FFF2-40B4-BE49-F238E27FC236}">
                <a16:creationId xmlns:a16="http://schemas.microsoft.com/office/drawing/2014/main" id="{8977AE09-EC90-4DAB-8D05-824A2F659E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C5BA5B-FEBF-4113-A012-750080072C87}"/>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202640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F81F6-A178-4A1D-BCF9-1452AF1064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194667E-43AC-4E7A-B6D6-549A249F9A3F}"/>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1E809A-A6E1-409C-8B8D-960CDC804B25}"/>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5" name="Tijdelijke aanduiding voor voettekst 4">
            <a:extLst>
              <a:ext uri="{FF2B5EF4-FFF2-40B4-BE49-F238E27FC236}">
                <a16:creationId xmlns:a16="http://schemas.microsoft.com/office/drawing/2014/main" id="{91D011F7-5562-43FC-B2DB-E061271DE4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FBD839-9CBC-4A90-AA2B-580C56740F30}"/>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292986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CBC14-7DB6-40DA-B54E-72F846F3422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F537FC-A811-4206-AAFA-B757BBABE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6129B535-D845-4712-A930-4BC86E62559D}"/>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5" name="Tijdelijke aanduiding voor voettekst 4">
            <a:extLst>
              <a:ext uri="{FF2B5EF4-FFF2-40B4-BE49-F238E27FC236}">
                <a16:creationId xmlns:a16="http://schemas.microsoft.com/office/drawing/2014/main" id="{D9302440-2D9B-44C8-BF70-9D27A1B0C7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9A3119-9A1B-49CB-95D5-192A88D5686C}"/>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223923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B4E74-5D84-47AE-8A7B-D3072B8B30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A7EABF-398F-4355-91CE-E5FD4EA17D0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50D8E0-2618-4CD6-8C93-1F18732D3C2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DB17CBE-7CFB-4DC3-AD55-76AAFC9CFDA9}"/>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6" name="Tijdelijke aanduiding voor voettekst 5">
            <a:extLst>
              <a:ext uri="{FF2B5EF4-FFF2-40B4-BE49-F238E27FC236}">
                <a16:creationId xmlns:a16="http://schemas.microsoft.com/office/drawing/2014/main" id="{5BFBDC88-272C-4D1A-B36E-C297188FD5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FDE26D-636D-492E-A559-FDD7FAAA74C2}"/>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286309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3C286-D5BF-42C6-BC22-7A44CFCC6B7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C5B59A-697F-48BF-AF57-9B777C22A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A95B3F5D-CF49-427E-AB89-7E206D69AB2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6ADDB35-F47F-4F3F-BBA6-CB61D3418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58532A2-A0AF-42DC-AF3F-9A79F854D22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0D37D95-4CCA-4331-8ACB-AFEAF348B4D9}"/>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8" name="Tijdelijke aanduiding voor voettekst 7">
            <a:extLst>
              <a:ext uri="{FF2B5EF4-FFF2-40B4-BE49-F238E27FC236}">
                <a16:creationId xmlns:a16="http://schemas.microsoft.com/office/drawing/2014/main" id="{F724122F-A7E1-417A-A838-8EFC52C7F6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F5214E3-621C-4A2C-B246-53D2C4878209}"/>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147930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C9BD9-6154-4E26-A752-0BC6C23EE75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0FCBAC2-9FDE-4900-9DAE-8F5E42A9C145}"/>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4" name="Tijdelijke aanduiding voor voettekst 3">
            <a:extLst>
              <a:ext uri="{FF2B5EF4-FFF2-40B4-BE49-F238E27FC236}">
                <a16:creationId xmlns:a16="http://schemas.microsoft.com/office/drawing/2014/main" id="{CF600ED4-DDA4-4D1B-AB73-6CE8EB48B5F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6954737-AA36-48D3-AB0B-91705F1874DA}"/>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400401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4268C6-A20B-417E-A195-66D61043B0B1}"/>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3" name="Tijdelijke aanduiding voor voettekst 2">
            <a:extLst>
              <a:ext uri="{FF2B5EF4-FFF2-40B4-BE49-F238E27FC236}">
                <a16:creationId xmlns:a16="http://schemas.microsoft.com/office/drawing/2014/main" id="{EB1983ED-D611-4C1B-B547-60303657EE0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FA1D1A7-7E6F-4918-86EC-9FBCFC1E7DD9}"/>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198687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604A7-55D6-4FE7-9F21-222DB53AFB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C99FE66-ABC7-4026-9E65-A527AAC19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F9F8974-0430-408B-8974-577FBA4C9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AD58401-1E4D-4D39-B29C-F364F0606E21}"/>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6" name="Tijdelijke aanduiding voor voettekst 5">
            <a:extLst>
              <a:ext uri="{FF2B5EF4-FFF2-40B4-BE49-F238E27FC236}">
                <a16:creationId xmlns:a16="http://schemas.microsoft.com/office/drawing/2014/main" id="{AD8778A5-92DA-4554-8CD1-EECD54FB8D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9A379AC-45C8-43D3-A13E-13251D16E088}"/>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61607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AE017-58DE-473C-81BF-0FAB5A68E8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1B1336C-F9BE-467A-A5E1-7B0E4EE1C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0468BDB-3BC0-443B-BFDF-B17A5C371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2D5C225-F514-49A9-92C6-ECD52E1802FD}"/>
              </a:ext>
            </a:extLst>
          </p:cNvPr>
          <p:cNvSpPr>
            <a:spLocks noGrp="1"/>
          </p:cNvSpPr>
          <p:nvPr>
            <p:ph type="dt" sz="half" idx="10"/>
          </p:nvPr>
        </p:nvSpPr>
        <p:spPr/>
        <p:txBody>
          <a:bodyPr/>
          <a:lstStyle/>
          <a:p>
            <a:fld id="{ECE248E3-30F6-4D57-88DD-580D21F098F2}" type="datetimeFigureOut">
              <a:rPr lang="nl-NL" smtClean="0"/>
              <a:t>29-11-2018</a:t>
            </a:fld>
            <a:endParaRPr lang="nl-NL"/>
          </a:p>
        </p:txBody>
      </p:sp>
      <p:sp>
        <p:nvSpPr>
          <p:cNvPr id="6" name="Tijdelijke aanduiding voor voettekst 5">
            <a:extLst>
              <a:ext uri="{FF2B5EF4-FFF2-40B4-BE49-F238E27FC236}">
                <a16:creationId xmlns:a16="http://schemas.microsoft.com/office/drawing/2014/main" id="{9CB54299-0F67-4742-93CF-E7F7DE0F43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CAE524-423D-4357-B64A-5F06772BE43F}"/>
              </a:ext>
            </a:extLst>
          </p:cNvPr>
          <p:cNvSpPr>
            <a:spLocks noGrp="1"/>
          </p:cNvSpPr>
          <p:nvPr>
            <p:ph type="sldNum" sz="quarter" idx="12"/>
          </p:nvPr>
        </p:nvSpPr>
        <p:spPr/>
        <p:txBody>
          <a:bodyPr/>
          <a:lstStyle/>
          <a:p>
            <a:fld id="{F506B1A8-9092-4D25-B045-E4DF783537F7}" type="slidenum">
              <a:rPr lang="nl-NL" smtClean="0"/>
              <a:t>‹nr.›</a:t>
            </a:fld>
            <a:endParaRPr lang="nl-NL"/>
          </a:p>
        </p:txBody>
      </p:sp>
    </p:spTree>
    <p:extLst>
      <p:ext uri="{BB962C8B-B14F-4D97-AF65-F5344CB8AC3E}">
        <p14:creationId xmlns:p14="http://schemas.microsoft.com/office/powerpoint/2010/main" val="297957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39636F-F302-46C4-BBBB-87FE9C4E2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02496A3-5C8E-4468-89CA-10C58DC3E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1EB650-ED37-4010-9FE8-FC8C8F5E0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248E3-30F6-4D57-88DD-580D21F098F2}" type="datetimeFigureOut">
              <a:rPr lang="nl-NL" smtClean="0"/>
              <a:t>29-11-2018</a:t>
            </a:fld>
            <a:endParaRPr lang="nl-NL"/>
          </a:p>
        </p:txBody>
      </p:sp>
      <p:sp>
        <p:nvSpPr>
          <p:cNvPr id="5" name="Tijdelijke aanduiding voor voettekst 4">
            <a:extLst>
              <a:ext uri="{FF2B5EF4-FFF2-40B4-BE49-F238E27FC236}">
                <a16:creationId xmlns:a16="http://schemas.microsoft.com/office/drawing/2014/main" id="{EDEF2550-B663-462B-A20F-1A40E4A08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BB55A0B-0C47-499F-864E-833EBA2653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6B1A8-9092-4D25-B045-E4DF783537F7}" type="slidenum">
              <a:rPr lang="nl-NL" smtClean="0"/>
              <a:t>‹nr.›</a:t>
            </a:fld>
            <a:endParaRPr lang="nl-NL"/>
          </a:p>
        </p:txBody>
      </p:sp>
    </p:spTree>
    <p:extLst>
      <p:ext uri="{BB962C8B-B14F-4D97-AF65-F5344CB8AC3E}">
        <p14:creationId xmlns:p14="http://schemas.microsoft.com/office/powerpoint/2010/main" val="158853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ti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FCEAF-3551-4420-B938-BC304924FB7A}"/>
              </a:ext>
            </a:extLst>
          </p:cNvPr>
          <p:cNvSpPr>
            <a:spLocks noGrp="1"/>
          </p:cNvSpPr>
          <p:nvPr>
            <p:ph type="ctrTitle"/>
          </p:nvPr>
        </p:nvSpPr>
        <p:spPr>
          <a:xfrm>
            <a:off x="1577789" y="1982975"/>
            <a:ext cx="9144000" cy="2387600"/>
          </a:xfrm>
        </p:spPr>
        <p:txBody>
          <a:bodyPr>
            <a:noAutofit/>
          </a:bodyPr>
          <a:lstStyle/>
          <a:p>
            <a:br>
              <a:rPr lang="nl-NL" sz="6600" b="1" dirty="0">
                <a:solidFill>
                  <a:srgbClr val="449CE4"/>
                </a:solidFill>
                <a:latin typeface="Arial" panose="020B0604020202020204" pitchFamily="34" charset="0"/>
                <a:cs typeface="Arial" panose="020B0604020202020204" pitchFamily="34" charset="0"/>
              </a:rPr>
            </a:br>
            <a:br>
              <a:rPr lang="nl-NL" sz="6600" b="1" dirty="0">
                <a:solidFill>
                  <a:srgbClr val="449CE4"/>
                </a:solidFill>
                <a:latin typeface="Arial" panose="020B0604020202020204" pitchFamily="34" charset="0"/>
                <a:cs typeface="Arial" panose="020B0604020202020204" pitchFamily="34" charset="0"/>
              </a:rPr>
            </a:br>
            <a:r>
              <a:rPr lang="nl-NL" sz="6600" b="1" dirty="0" err="1">
                <a:solidFill>
                  <a:srgbClr val="00B0F0"/>
                </a:solidFill>
                <a:latin typeface="+mn-lt"/>
                <a:cs typeface="Arial" panose="020B0604020202020204" pitchFamily="34" charset="0"/>
              </a:rPr>
              <a:t>Trilateral</a:t>
            </a:r>
            <a:r>
              <a:rPr lang="nl-NL" sz="6600" b="1" dirty="0">
                <a:solidFill>
                  <a:srgbClr val="00B0F0"/>
                </a:solidFill>
                <a:latin typeface="+mn-lt"/>
                <a:cs typeface="Arial" panose="020B0604020202020204" pitchFamily="34" charset="0"/>
              </a:rPr>
              <a:t> Wadden Sea</a:t>
            </a:r>
            <a:br>
              <a:rPr lang="nl-NL" sz="6600" b="1" dirty="0">
                <a:solidFill>
                  <a:srgbClr val="00B0F0"/>
                </a:solidFill>
                <a:latin typeface="+mn-lt"/>
                <a:cs typeface="Arial" panose="020B0604020202020204" pitchFamily="34" charset="0"/>
              </a:rPr>
            </a:br>
            <a:r>
              <a:rPr lang="nl-NL" sz="6600" b="1" dirty="0">
                <a:solidFill>
                  <a:srgbClr val="00B0F0"/>
                </a:solidFill>
                <a:latin typeface="+mn-lt"/>
                <a:cs typeface="Arial" panose="020B0604020202020204" pitchFamily="34" charset="0"/>
              </a:rPr>
              <a:t>Swimway Vision </a:t>
            </a:r>
            <a:endParaRPr lang="nl-NL" sz="6600" dirty="0">
              <a:solidFill>
                <a:srgbClr val="00B0F0"/>
              </a:solidFill>
              <a:latin typeface="+mn-lt"/>
              <a:cs typeface="Arial" panose="020B0604020202020204" pitchFamily="34" charset="0"/>
            </a:endParaRPr>
          </a:p>
        </p:txBody>
      </p:sp>
      <p:sp>
        <p:nvSpPr>
          <p:cNvPr id="5" name="Ondertitel 4">
            <a:extLst>
              <a:ext uri="{FF2B5EF4-FFF2-40B4-BE49-F238E27FC236}">
                <a16:creationId xmlns:a16="http://schemas.microsoft.com/office/drawing/2014/main" id="{3FFDA493-7742-4A6C-9BA8-ABB586E5C799}"/>
              </a:ext>
            </a:extLst>
          </p:cNvPr>
          <p:cNvSpPr>
            <a:spLocks noGrp="1"/>
          </p:cNvSpPr>
          <p:nvPr>
            <p:ph type="subTitle" idx="1"/>
          </p:nvPr>
        </p:nvSpPr>
        <p:spPr>
          <a:xfrm>
            <a:off x="1524000" y="4570226"/>
            <a:ext cx="9144000" cy="1655762"/>
          </a:xfrm>
        </p:spPr>
        <p:txBody>
          <a:bodyPr>
            <a:normAutofit/>
          </a:bodyPr>
          <a:lstStyle/>
          <a:p>
            <a:r>
              <a:rPr lang="nl-NL" sz="6000" b="1" dirty="0">
                <a:solidFill>
                  <a:srgbClr val="EC4F30"/>
                </a:solidFill>
              </a:rPr>
              <a:t>2018 -2024</a:t>
            </a:r>
            <a:endParaRPr lang="nl-NL" sz="6000" dirty="0">
              <a:solidFill>
                <a:srgbClr val="EC4F30"/>
              </a:solidFill>
            </a:endParaRPr>
          </a:p>
        </p:txBody>
      </p:sp>
      <p:pic>
        <p:nvPicPr>
          <p:cNvPr id="7" name="Picture 7" descr="cid:image003.png@01D28DCA.A9A6D940">
            <a:extLst>
              <a:ext uri="{FF2B5EF4-FFF2-40B4-BE49-F238E27FC236}">
                <a16:creationId xmlns:a16="http://schemas.microsoft.com/office/drawing/2014/main" id="{74D5F507-8905-424B-87A9-D8AE8CCAAFB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88294" y="368788"/>
            <a:ext cx="4615412" cy="161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64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EA1AF-1F14-4447-83FD-F23CDD0E5864}"/>
              </a:ext>
            </a:extLst>
          </p:cNvPr>
          <p:cNvSpPr>
            <a:spLocks noGrp="1"/>
          </p:cNvSpPr>
          <p:nvPr>
            <p:ph type="title"/>
          </p:nvPr>
        </p:nvSpPr>
        <p:spPr/>
        <p:txBody>
          <a:bodyPr>
            <a:normAutofit/>
          </a:bodyPr>
          <a:lstStyle/>
          <a:p>
            <a:pPr>
              <a:spcBef>
                <a:spcPts val="1000"/>
              </a:spcBef>
            </a:pPr>
            <a:r>
              <a:rPr lang="nl-NL" sz="4800" b="1" dirty="0">
                <a:solidFill>
                  <a:srgbClr val="00B0F0"/>
                </a:solidFill>
                <a:latin typeface="+mn-lt"/>
                <a:ea typeface="+mn-ea"/>
                <a:cs typeface="+mn-cs"/>
              </a:rPr>
              <a:t>Vervolg trilateraal </a:t>
            </a:r>
          </a:p>
        </p:txBody>
      </p:sp>
      <p:sp>
        <p:nvSpPr>
          <p:cNvPr id="3" name="Tijdelijke aanduiding voor inhoud 2">
            <a:extLst>
              <a:ext uri="{FF2B5EF4-FFF2-40B4-BE49-F238E27FC236}">
                <a16:creationId xmlns:a16="http://schemas.microsoft.com/office/drawing/2014/main" id="{4A1A61DE-8607-4DD1-B5DE-000786854E61}"/>
              </a:ext>
            </a:extLst>
          </p:cNvPr>
          <p:cNvSpPr>
            <a:spLocks noGrp="1"/>
          </p:cNvSpPr>
          <p:nvPr>
            <p:ph idx="1"/>
          </p:nvPr>
        </p:nvSpPr>
        <p:spPr/>
        <p:txBody>
          <a:bodyPr>
            <a:normAutofit/>
          </a:bodyPr>
          <a:lstStyle/>
          <a:p>
            <a:pPr>
              <a:buFontTx/>
              <a:buChar char="-"/>
            </a:pPr>
            <a:r>
              <a:rPr lang="nl-NL" sz="3200" b="1" dirty="0">
                <a:solidFill>
                  <a:srgbClr val="00B0F0"/>
                </a:solidFill>
              </a:rPr>
              <a:t>Uitvoeren actieprogramma</a:t>
            </a:r>
          </a:p>
          <a:p>
            <a:pPr>
              <a:buFontTx/>
              <a:buChar char="-"/>
            </a:pPr>
            <a:r>
              <a:rPr lang="nl-NL" sz="3200" b="1" dirty="0">
                <a:solidFill>
                  <a:srgbClr val="00B0F0"/>
                </a:solidFill>
              </a:rPr>
              <a:t>Trilaterale </a:t>
            </a:r>
            <a:r>
              <a:rPr lang="nl-NL" sz="3200" b="1" dirty="0" err="1">
                <a:solidFill>
                  <a:srgbClr val="00B0F0"/>
                </a:solidFill>
              </a:rPr>
              <a:t>coordinator</a:t>
            </a:r>
            <a:endParaRPr lang="nl-NL" sz="3200" b="1" dirty="0">
              <a:solidFill>
                <a:srgbClr val="00B0F0"/>
              </a:solidFill>
            </a:endParaRPr>
          </a:p>
          <a:p>
            <a:pPr>
              <a:buFontTx/>
              <a:buChar char="-"/>
            </a:pPr>
            <a:r>
              <a:rPr lang="nl-NL" sz="3200" b="1" dirty="0">
                <a:solidFill>
                  <a:srgbClr val="00B0F0"/>
                </a:solidFill>
              </a:rPr>
              <a:t>Trilateraal project:  beheer ?</a:t>
            </a:r>
          </a:p>
          <a:p>
            <a:pPr>
              <a:buFontTx/>
              <a:buChar char="-"/>
            </a:pPr>
            <a:r>
              <a:rPr lang="nl-NL" sz="3200" b="1" dirty="0">
                <a:solidFill>
                  <a:srgbClr val="00B0F0"/>
                </a:solidFill>
              </a:rPr>
              <a:t>Trilaterale Swimway </a:t>
            </a:r>
            <a:r>
              <a:rPr lang="nl-NL" sz="3200" b="1" dirty="0" err="1">
                <a:solidFill>
                  <a:srgbClr val="00B0F0"/>
                </a:solidFill>
              </a:rPr>
              <a:t>Summit</a:t>
            </a:r>
            <a:endParaRPr lang="nl-NL" sz="3200" b="1" dirty="0">
              <a:solidFill>
                <a:srgbClr val="00B0F0"/>
              </a:solidFill>
            </a:endParaRPr>
          </a:p>
          <a:p>
            <a:pPr>
              <a:buFontTx/>
              <a:buChar char="-"/>
            </a:pPr>
            <a:r>
              <a:rPr lang="nl-NL" sz="3200" b="1" dirty="0">
                <a:solidFill>
                  <a:srgbClr val="00B0F0"/>
                </a:solidFill>
              </a:rPr>
              <a:t>Stakeholders </a:t>
            </a:r>
          </a:p>
          <a:p>
            <a:pPr>
              <a:buFontTx/>
              <a:buChar char="-"/>
            </a:pPr>
            <a:r>
              <a:rPr lang="nl-NL" sz="3200" b="1" dirty="0">
                <a:solidFill>
                  <a:srgbClr val="00B0F0"/>
                </a:solidFill>
              </a:rPr>
              <a:t>Fish expert </a:t>
            </a:r>
            <a:r>
              <a:rPr lang="nl-NL" sz="3200" b="1" dirty="0" err="1">
                <a:solidFill>
                  <a:srgbClr val="00B0F0"/>
                </a:solidFill>
              </a:rPr>
              <a:t>group</a:t>
            </a:r>
            <a:endParaRPr lang="nl-NL" sz="3200" b="1" dirty="0">
              <a:solidFill>
                <a:srgbClr val="00B0F0"/>
              </a:solidFill>
            </a:endParaRPr>
          </a:p>
          <a:p>
            <a:pPr>
              <a:buFontTx/>
              <a:buChar char="-"/>
            </a:pPr>
            <a:endParaRPr lang="nl-NL" sz="3200" b="1" dirty="0">
              <a:solidFill>
                <a:srgbClr val="00B0F0"/>
              </a:solidFill>
            </a:endParaRPr>
          </a:p>
          <a:p>
            <a:pPr>
              <a:buFontTx/>
              <a:buChar char="-"/>
            </a:pPr>
            <a:endParaRPr lang="nl-NL" sz="3200" b="1" dirty="0">
              <a:solidFill>
                <a:srgbClr val="00B0F0"/>
              </a:solidFill>
            </a:endParaRPr>
          </a:p>
        </p:txBody>
      </p:sp>
      <p:pic>
        <p:nvPicPr>
          <p:cNvPr id="4" name="Picture 7" descr="cid:image003.png@01D28DCA.A9A6D940">
            <a:extLst>
              <a:ext uri="{FF2B5EF4-FFF2-40B4-BE49-F238E27FC236}">
                <a16:creationId xmlns:a16="http://schemas.microsoft.com/office/drawing/2014/main" id="{3AF8C7C2-6E32-4C81-87EF-864D008AE63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169168" y="4878688"/>
            <a:ext cx="4615412" cy="161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90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1B996-7181-4F15-9447-895D3D7FAE5F}"/>
              </a:ext>
            </a:extLst>
          </p:cNvPr>
          <p:cNvSpPr>
            <a:spLocks noGrp="1"/>
          </p:cNvSpPr>
          <p:nvPr>
            <p:ph type="title"/>
          </p:nvPr>
        </p:nvSpPr>
        <p:spPr/>
        <p:txBody>
          <a:bodyPr/>
          <a:lstStyle/>
          <a:p>
            <a:r>
              <a:rPr lang="nl-NL" sz="4800" b="1" dirty="0">
                <a:solidFill>
                  <a:srgbClr val="00B0F0"/>
                </a:solidFill>
                <a:latin typeface="+mn-lt"/>
                <a:ea typeface="+mn-ea"/>
                <a:cs typeface="+mn-cs"/>
              </a:rPr>
              <a:t>Vervolg Nederland </a:t>
            </a:r>
          </a:p>
        </p:txBody>
      </p:sp>
      <p:sp>
        <p:nvSpPr>
          <p:cNvPr id="3" name="Tijdelijke aanduiding voor inhoud 2">
            <a:extLst>
              <a:ext uri="{FF2B5EF4-FFF2-40B4-BE49-F238E27FC236}">
                <a16:creationId xmlns:a16="http://schemas.microsoft.com/office/drawing/2014/main" id="{62412C74-AABD-452F-BF37-0D34181F7AA8}"/>
              </a:ext>
            </a:extLst>
          </p:cNvPr>
          <p:cNvSpPr>
            <a:spLocks noGrp="1"/>
          </p:cNvSpPr>
          <p:nvPr>
            <p:ph idx="1"/>
          </p:nvPr>
        </p:nvSpPr>
        <p:spPr/>
        <p:txBody>
          <a:bodyPr/>
          <a:lstStyle/>
          <a:p>
            <a:r>
              <a:rPr lang="nl-NL" sz="4800" b="1" dirty="0">
                <a:solidFill>
                  <a:srgbClr val="00B0F0"/>
                </a:solidFill>
              </a:rPr>
              <a:t>Participeren trilateraal </a:t>
            </a:r>
          </a:p>
          <a:p>
            <a:r>
              <a:rPr lang="nl-NL" sz="4800" b="1" dirty="0">
                <a:solidFill>
                  <a:srgbClr val="00B0F0"/>
                </a:solidFill>
              </a:rPr>
              <a:t>Stakeholderbijeenkomsten</a:t>
            </a:r>
          </a:p>
          <a:p>
            <a:r>
              <a:rPr lang="nl-NL" sz="4800" b="1" dirty="0">
                <a:solidFill>
                  <a:srgbClr val="00B0F0"/>
                </a:solidFill>
              </a:rPr>
              <a:t>Inventarisatie projecten en initiatieven</a:t>
            </a:r>
          </a:p>
          <a:p>
            <a:pPr marL="457200" lvl="1" indent="0">
              <a:buNone/>
            </a:pPr>
            <a:endParaRPr lang="nl-NL" dirty="0"/>
          </a:p>
          <a:p>
            <a:endParaRPr lang="nl-NL" dirty="0"/>
          </a:p>
        </p:txBody>
      </p:sp>
      <p:pic>
        <p:nvPicPr>
          <p:cNvPr id="4" name="Picture 7" descr="cid:image003.png@01D28DCA.A9A6D940">
            <a:extLst>
              <a:ext uri="{FF2B5EF4-FFF2-40B4-BE49-F238E27FC236}">
                <a16:creationId xmlns:a16="http://schemas.microsoft.com/office/drawing/2014/main" id="{FC313FC1-BD0D-470E-BC94-396246BC751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16778" y="5140156"/>
            <a:ext cx="3867801" cy="135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234993EE-BA80-4128-82C0-E30522E6596E}"/>
              </a:ext>
            </a:extLst>
          </p:cNvPr>
          <p:cNvPicPr>
            <a:picLocks noChangeAspect="1"/>
          </p:cNvPicPr>
          <p:nvPr/>
        </p:nvPicPr>
        <p:blipFill>
          <a:blip r:embed="rId4"/>
          <a:stretch>
            <a:fillRect/>
          </a:stretch>
        </p:blipFill>
        <p:spPr>
          <a:xfrm>
            <a:off x="7428893" y="365125"/>
            <a:ext cx="4594168" cy="3810574"/>
          </a:xfrm>
          <a:prstGeom prst="rect">
            <a:avLst/>
          </a:prstGeom>
        </p:spPr>
      </p:pic>
    </p:spTree>
    <p:extLst>
      <p:ext uri="{BB962C8B-B14F-4D97-AF65-F5344CB8AC3E}">
        <p14:creationId xmlns:p14="http://schemas.microsoft.com/office/powerpoint/2010/main" val="7550143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3EEEC-6EC9-4773-902C-D0C48E542452}"/>
              </a:ext>
            </a:extLst>
          </p:cNvPr>
          <p:cNvSpPr>
            <a:spLocks noGrp="1"/>
          </p:cNvSpPr>
          <p:nvPr>
            <p:ph type="title"/>
          </p:nvPr>
        </p:nvSpPr>
        <p:spPr/>
        <p:txBody>
          <a:bodyPr/>
          <a:lstStyle/>
          <a:p>
            <a:r>
              <a:rPr lang="nl-NL" dirty="0"/>
              <a:t>Wat valt op </a:t>
            </a:r>
          </a:p>
        </p:txBody>
      </p:sp>
      <p:sp>
        <p:nvSpPr>
          <p:cNvPr id="3" name="Tijdelijke aanduiding voor inhoud 2">
            <a:extLst>
              <a:ext uri="{FF2B5EF4-FFF2-40B4-BE49-F238E27FC236}">
                <a16:creationId xmlns:a16="http://schemas.microsoft.com/office/drawing/2014/main" id="{8D04B650-E9A4-49CF-AC11-4E126C90F139}"/>
              </a:ext>
            </a:extLst>
          </p:cNvPr>
          <p:cNvSpPr>
            <a:spLocks noGrp="1"/>
          </p:cNvSpPr>
          <p:nvPr>
            <p:ph idx="1"/>
          </p:nvPr>
        </p:nvSpPr>
        <p:spPr>
          <a:xfrm>
            <a:off x="525379" y="1849688"/>
            <a:ext cx="10515600" cy="4351338"/>
          </a:xfrm>
        </p:spPr>
        <p:txBody>
          <a:bodyPr>
            <a:normAutofit fontScale="77500" lnSpcReduction="20000"/>
          </a:bodyPr>
          <a:lstStyle/>
          <a:p>
            <a:r>
              <a:rPr lang="nl-NL" sz="4800" b="1" dirty="0">
                <a:solidFill>
                  <a:srgbClr val="00B0F0"/>
                </a:solidFill>
              </a:rPr>
              <a:t>Grote aanvragen onderweg richting Waddenfonds</a:t>
            </a:r>
          </a:p>
          <a:p>
            <a:r>
              <a:rPr lang="nl-NL" sz="4800" b="1" dirty="0">
                <a:solidFill>
                  <a:srgbClr val="00B0F0"/>
                </a:solidFill>
              </a:rPr>
              <a:t>Coördinatie van algemene monitoring via Basismonitoring</a:t>
            </a:r>
          </a:p>
          <a:p>
            <a:r>
              <a:rPr lang="nl-NL" sz="4800" b="1" dirty="0">
                <a:solidFill>
                  <a:srgbClr val="00B0F0"/>
                </a:solidFill>
              </a:rPr>
              <a:t>Veel maatregelen genomen en in voorbereiding gericht migratie</a:t>
            </a:r>
          </a:p>
          <a:p>
            <a:r>
              <a:rPr lang="nl-NL" sz="4800" b="1" dirty="0">
                <a:solidFill>
                  <a:srgbClr val="00B0F0"/>
                </a:solidFill>
              </a:rPr>
              <a:t>Geen beleidskwesties</a:t>
            </a:r>
          </a:p>
          <a:p>
            <a:r>
              <a:rPr lang="nl-NL" sz="4800" b="1" dirty="0">
                <a:solidFill>
                  <a:srgbClr val="00B0F0"/>
                </a:solidFill>
              </a:rPr>
              <a:t>Communicatie/educatie wadden breed, niet specifiek vis</a:t>
            </a:r>
          </a:p>
          <a:p>
            <a:r>
              <a:rPr lang="nl-NL" sz="4800" b="1" dirty="0">
                <a:solidFill>
                  <a:srgbClr val="00B0F0"/>
                </a:solidFill>
              </a:rPr>
              <a:t>Beheerkwesties onderbelicht</a:t>
            </a:r>
          </a:p>
          <a:p>
            <a:endParaRPr lang="nl-NL" dirty="0"/>
          </a:p>
          <a:p>
            <a:endParaRPr lang="nl-NL" dirty="0"/>
          </a:p>
          <a:p>
            <a:endParaRPr lang="nl-NL" dirty="0"/>
          </a:p>
        </p:txBody>
      </p:sp>
      <p:pic>
        <p:nvPicPr>
          <p:cNvPr id="4" name="Picture 7" descr="cid:image003.png@01D28DCA.A9A6D940">
            <a:extLst>
              <a:ext uri="{FF2B5EF4-FFF2-40B4-BE49-F238E27FC236}">
                <a16:creationId xmlns:a16="http://schemas.microsoft.com/office/drawing/2014/main" id="{DEFFA0A5-7AC7-4E19-A3F9-F8EF802AC0C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16778" y="5140156"/>
            <a:ext cx="3867801" cy="135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272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BB279-73FE-43FE-8A5E-4C6465E88FD8}"/>
              </a:ext>
            </a:extLst>
          </p:cNvPr>
          <p:cNvSpPr>
            <a:spLocks noGrp="1"/>
          </p:cNvSpPr>
          <p:nvPr>
            <p:ph type="title"/>
          </p:nvPr>
        </p:nvSpPr>
        <p:spPr>
          <a:noFill/>
        </p:spPr>
        <p:txBody>
          <a:bodyPr>
            <a:normAutofit/>
          </a:bodyPr>
          <a:lstStyle/>
          <a:p>
            <a:r>
              <a:rPr lang="nl-NL" sz="6600" b="1" dirty="0">
                <a:solidFill>
                  <a:srgbClr val="00B0F0"/>
                </a:solidFill>
                <a:latin typeface="+mn-lt"/>
              </a:rPr>
              <a:t>Trilateral Fish targets </a:t>
            </a:r>
          </a:p>
        </p:txBody>
      </p:sp>
      <p:sp>
        <p:nvSpPr>
          <p:cNvPr id="3" name="Tijdelijke aanduiding voor inhoud 2">
            <a:extLst>
              <a:ext uri="{FF2B5EF4-FFF2-40B4-BE49-F238E27FC236}">
                <a16:creationId xmlns:a16="http://schemas.microsoft.com/office/drawing/2014/main" id="{9C79E117-D262-4BC6-8313-8FAB578ED1B5}"/>
              </a:ext>
            </a:extLst>
          </p:cNvPr>
          <p:cNvSpPr>
            <a:spLocks noGrp="1"/>
          </p:cNvSpPr>
          <p:nvPr>
            <p:ph idx="1"/>
          </p:nvPr>
        </p:nvSpPr>
        <p:spPr>
          <a:xfrm>
            <a:off x="570090" y="1751025"/>
            <a:ext cx="10515600" cy="4351338"/>
          </a:xfrm>
          <a:noFill/>
        </p:spPr>
        <p:txBody>
          <a:bodyPr/>
          <a:lstStyle/>
          <a:p>
            <a:pPr marL="285750" indent="-285750"/>
            <a:endParaRPr lang="en-US" sz="3200" b="1" dirty="0">
              <a:solidFill>
                <a:srgbClr val="00B0F0"/>
              </a:solidFill>
            </a:endParaRPr>
          </a:p>
          <a:p>
            <a:pPr marL="285750" indent="-285750"/>
            <a:r>
              <a:rPr lang="en-US" sz="3200" b="1" dirty="0">
                <a:solidFill>
                  <a:srgbClr val="00B0F0"/>
                </a:solidFill>
              </a:rPr>
              <a:t>Viable stocks and natural reproduction</a:t>
            </a:r>
          </a:p>
          <a:p>
            <a:pPr marL="285750" indent="-285750"/>
            <a:r>
              <a:rPr lang="en-US" sz="3200" b="1" dirty="0">
                <a:solidFill>
                  <a:srgbClr val="00B0F0"/>
                </a:solidFill>
              </a:rPr>
              <a:t>Natural occurrence and abundance</a:t>
            </a:r>
            <a:endParaRPr lang="en-US" sz="3200" dirty="0">
              <a:solidFill>
                <a:srgbClr val="00B0F0"/>
              </a:solidFill>
            </a:endParaRPr>
          </a:p>
          <a:p>
            <a:pPr marL="285750" indent="-285750"/>
            <a:r>
              <a:rPr lang="en-US" sz="3200" b="1" dirty="0">
                <a:solidFill>
                  <a:srgbClr val="00B0F0"/>
                </a:solidFill>
              </a:rPr>
              <a:t>Favourable living conditions </a:t>
            </a:r>
          </a:p>
          <a:p>
            <a:pPr marL="285750" indent="-285750"/>
            <a:r>
              <a:rPr lang="en-US" sz="3200" b="1" dirty="0">
                <a:solidFill>
                  <a:srgbClr val="00B0F0"/>
                </a:solidFill>
              </a:rPr>
              <a:t>Diversity of natural habitats </a:t>
            </a:r>
          </a:p>
          <a:p>
            <a:pPr marL="285750" indent="-285750"/>
            <a:r>
              <a:rPr lang="en-US" sz="3200" b="1" dirty="0">
                <a:solidFill>
                  <a:srgbClr val="00B0F0"/>
                </a:solidFill>
              </a:rPr>
              <a:t>Maintaining and restoring fish migration passages </a:t>
            </a:r>
            <a:endParaRPr lang="en-US" sz="3200" dirty="0">
              <a:solidFill>
                <a:srgbClr val="00B0F0"/>
              </a:solidFill>
            </a:endParaRPr>
          </a:p>
          <a:p>
            <a:pPr marL="0" indent="0">
              <a:buNone/>
            </a:pPr>
            <a:endParaRPr lang="nl-NL" dirty="0"/>
          </a:p>
        </p:txBody>
      </p:sp>
      <p:pic>
        <p:nvPicPr>
          <p:cNvPr id="4" name="Picture 7" descr="cid:image003.png@01D28DCA.A9A6D940">
            <a:extLst>
              <a:ext uri="{FF2B5EF4-FFF2-40B4-BE49-F238E27FC236}">
                <a16:creationId xmlns:a16="http://schemas.microsoft.com/office/drawing/2014/main" id="{1BC2D5EC-10DD-4595-BFDB-84280BE8121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379859" y="5285442"/>
            <a:ext cx="3420534" cy="11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22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858786"/>
          </a:xfrm>
        </p:spPr>
        <p:txBody>
          <a:bodyPr>
            <a:normAutofit/>
          </a:bodyPr>
          <a:lstStyle/>
          <a:p>
            <a:br>
              <a:rPr lang="nl-NL" b="1" dirty="0"/>
            </a:br>
            <a:endParaRPr lang="nl-NL" b="1" dirty="0"/>
          </a:p>
        </p:txBody>
      </p:sp>
      <p:pic>
        <p:nvPicPr>
          <p:cNvPr id="13" name="Picture 4" descr="BlijeVis21112014.jpg">
            <a:extLst>
              <a:ext uri="{FF2B5EF4-FFF2-40B4-BE49-F238E27FC236}">
                <a16:creationId xmlns:a16="http://schemas.microsoft.com/office/drawing/2014/main" id="{66E4E810-FDAF-4AF5-AAB0-1D3F7E00666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458006" y="4543518"/>
            <a:ext cx="3008993" cy="19471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5">
            <a:extLst>
              <a:ext uri="{FF2B5EF4-FFF2-40B4-BE49-F238E27FC236}">
                <a16:creationId xmlns:a16="http://schemas.microsoft.com/office/drawing/2014/main" id="{7C66B677-274D-4C1A-A89B-35FFFBE897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5818" y="2408467"/>
            <a:ext cx="2919263" cy="19695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3" descr="Image">
            <a:extLst>
              <a:ext uri="{FF2B5EF4-FFF2-40B4-BE49-F238E27FC236}">
                <a16:creationId xmlns:a16="http://schemas.microsoft.com/office/drawing/2014/main" id="{93ADCD60-0945-4EC4-A50F-BDB17C032329}"/>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b="8974"/>
          <a:stretch/>
        </p:blipFill>
        <p:spPr bwMode="auto">
          <a:xfrm>
            <a:off x="1717963" y="4519506"/>
            <a:ext cx="2835893" cy="1947692"/>
          </a:xfrm>
          <a:prstGeom prst="snip2DiagRect">
            <a:avLst>
              <a:gd name="adj1" fmla="val 872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6" name="Content Placeholder 3">
            <a:extLst>
              <a:ext uri="{FF2B5EF4-FFF2-40B4-BE49-F238E27FC236}">
                <a16:creationId xmlns:a16="http://schemas.microsoft.com/office/drawing/2014/main" id="{55F934C2-85DF-45C8-BC57-CB2C0D860DFC}"/>
              </a:ext>
            </a:extLst>
          </p:cNvPr>
          <p:cNvPicPr>
            <a:picLocks noChangeAspect="1"/>
          </p:cNvPicPr>
          <p:nvPr/>
        </p:nvPicPr>
        <p:blipFill>
          <a:blip r:embed="rId6"/>
          <a:stretch>
            <a:fillRect/>
          </a:stretch>
        </p:blipFill>
        <p:spPr>
          <a:xfrm>
            <a:off x="1620535" y="2417953"/>
            <a:ext cx="2933322" cy="19600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hthoek 2">
            <a:extLst>
              <a:ext uri="{FF2B5EF4-FFF2-40B4-BE49-F238E27FC236}">
                <a16:creationId xmlns:a16="http://schemas.microsoft.com/office/drawing/2014/main" id="{C1CB369B-B2C1-43A0-820F-59DEB919AF97}"/>
              </a:ext>
            </a:extLst>
          </p:cNvPr>
          <p:cNvSpPr/>
          <p:nvPr/>
        </p:nvSpPr>
        <p:spPr>
          <a:xfrm>
            <a:off x="8793662" y="3519250"/>
            <a:ext cx="1981431" cy="750631"/>
          </a:xfrm>
          <a:custGeom>
            <a:avLst/>
            <a:gdLst>
              <a:gd name="connsiteX0" fmla="*/ 0 w 894529"/>
              <a:gd name="connsiteY0" fmla="*/ 0 h 324898"/>
              <a:gd name="connsiteX1" fmla="*/ 894529 w 894529"/>
              <a:gd name="connsiteY1" fmla="*/ 0 h 324898"/>
              <a:gd name="connsiteX2" fmla="*/ 894529 w 894529"/>
              <a:gd name="connsiteY2" fmla="*/ 324898 h 324898"/>
              <a:gd name="connsiteX3" fmla="*/ 0 w 894529"/>
              <a:gd name="connsiteY3" fmla="*/ 324898 h 324898"/>
              <a:gd name="connsiteX4" fmla="*/ 0 w 894529"/>
              <a:gd name="connsiteY4" fmla="*/ 0 h 324898"/>
              <a:gd name="connsiteX0" fmla="*/ 35037 w 894529"/>
              <a:gd name="connsiteY0" fmla="*/ 23060 h 324898"/>
              <a:gd name="connsiteX1" fmla="*/ 894529 w 894529"/>
              <a:gd name="connsiteY1" fmla="*/ 0 h 324898"/>
              <a:gd name="connsiteX2" fmla="*/ 894529 w 894529"/>
              <a:gd name="connsiteY2" fmla="*/ 324898 h 324898"/>
              <a:gd name="connsiteX3" fmla="*/ 0 w 894529"/>
              <a:gd name="connsiteY3" fmla="*/ 324898 h 324898"/>
              <a:gd name="connsiteX4" fmla="*/ 35037 w 894529"/>
              <a:gd name="connsiteY4" fmla="*/ 23060 h 32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529" h="324898">
                <a:moveTo>
                  <a:pt x="35037" y="23060"/>
                </a:moveTo>
                <a:lnTo>
                  <a:pt x="894529" y="0"/>
                </a:lnTo>
                <a:lnTo>
                  <a:pt x="894529" y="324898"/>
                </a:lnTo>
                <a:lnTo>
                  <a:pt x="0" y="324898"/>
                </a:lnTo>
                <a:lnTo>
                  <a:pt x="35037" y="23060"/>
                </a:lnTo>
                <a:close/>
              </a:path>
            </a:pathLst>
          </a:cu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lumMod val="95000"/>
                    <a:lumOff val="5000"/>
                  </a:schemeClr>
                </a:solidFill>
              </a:rPr>
              <a:t>Maatregelen </a:t>
            </a:r>
            <a:endParaRPr lang="nl-NL" b="1" dirty="0">
              <a:solidFill>
                <a:schemeClr val="tx1">
                  <a:lumMod val="95000"/>
                  <a:lumOff val="5000"/>
                </a:schemeClr>
              </a:solidFill>
            </a:endParaRPr>
          </a:p>
        </p:txBody>
      </p:sp>
      <p:sp>
        <p:nvSpPr>
          <p:cNvPr id="7" name="Rechthoek 6">
            <a:extLst>
              <a:ext uri="{FF2B5EF4-FFF2-40B4-BE49-F238E27FC236}">
                <a16:creationId xmlns:a16="http://schemas.microsoft.com/office/drawing/2014/main" id="{1BEE3E7C-7012-4F28-941F-91B824B38059}"/>
              </a:ext>
            </a:extLst>
          </p:cNvPr>
          <p:cNvSpPr/>
          <p:nvPr/>
        </p:nvSpPr>
        <p:spPr>
          <a:xfrm>
            <a:off x="222010" y="3336138"/>
            <a:ext cx="2165481" cy="890573"/>
          </a:xfrm>
          <a:custGeom>
            <a:avLst/>
            <a:gdLst>
              <a:gd name="connsiteX0" fmla="*/ 0 w 777915"/>
              <a:gd name="connsiteY0" fmla="*/ 0 h 339869"/>
              <a:gd name="connsiteX1" fmla="*/ 777915 w 777915"/>
              <a:gd name="connsiteY1" fmla="*/ 0 h 339869"/>
              <a:gd name="connsiteX2" fmla="*/ 777915 w 777915"/>
              <a:gd name="connsiteY2" fmla="*/ 339869 h 339869"/>
              <a:gd name="connsiteX3" fmla="*/ 0 w 777915"/>
              <a:gd name="connsiteY3" fmla="*/ 339869 h 339869"/>
              <a:gd name="connsiteX4" fmla="*/ 0 w 777915"/>
              <a:gd name="connsiteY4" fmla="*/ 0 h 339869"/>
              <a:gd name="connsiteX0" fmla="*/ 0 w 825049"/>
              <a:gd name="connsiteY0" fmla="*/ 0 h 339869"/>
              <a:gd name="connsiteX1" fmla="*/ 777915 w 825049"/>
              <a:gd name="connsiteY1" fmla="*/ 0 h 339869"/>
              <a:gd name="connsiteX2" fmla="*/ 825049 w 825049"/>
              <a:gd name="connsiteY2" fmla="*/ 330443 h 339869"/>
              <a:gd name="connsiteX3" fmla="*/ 0 w 825049"/>
              <a:gd name="connsiteY3" fmla="*/ 339869 h 339869"/>
              <a:gd name="connsiteX4" fmla="*/ 0 w 825049"/>
              <a:gd name="connsiteY4" fmla="*/ 0 h 339869"/>
              <a:gd name="connsiteX0" fmla="*/ 0 w 841203"/>
              <a:gd name="connsiteY0" fmla="*/ 0 h 339869"/>
              <a:gd name="connsiteX1" fmla="*/ 777915 w 841203"/>
              <a:gd name="connsiteY1" fmla="*/ 0 h 339869"/>
              <a:gd name="connsiteX2" fmla="*/ 825049 w 841203"/>
              <a:gd name="connsiteY2" fmla="*/ 330443 h 339869"/>
              <a:gd name="connsiteX3" fmla="*/ 0 w 841203"/>
              <a:gd name="connsiteY3" fmla="*/ 339869 h 339869"/>
              <a:gd name="connsiteX4" fmla="*/ 0 w 841203"/>
              <a:gd name="connsiteY4" fmla="*/ 0 h 339869"/>
              <a:gd name="connsiteX0" fmla="*/ 0 w 835790"/>
              <a:gd name="connsiteY0" fmla="*/ 0 h 339869"/>
              <a:gd name="connsiteX1" fmla="*/ 717960 w 835790"/>
              <a:gd name="connsiteY1" fmla="*/ 47134 h 339869"/>
              <a:gd name="connsiteX2" fmla="*/ 825049 w 835790"/>
              <a:gd name="connsiteY2" fmla="*/ 330443 h 339869"/>
              <a:gd name="connsiteX3" fmla="*/ 0 w 835790"/>
              <a:gd name="connsiteY3" fmla="*/ 339869 h 339869"/>
              <a:gd name="connsiteX4" fmla="*/ 0 w 835790"/>
              <a:gd name="connsiteY4" fmla="*/ 0 h 339869"/>
              <a:gd name="connsiteX0" fmla="*/ 0 w 753334"/>
              <a:gd name="connsiteY0" fmla="*/ 0 h 339869"/>
              <a:gd name="connsiteX1" fmla="*/ 717960 w 753334"/>
              <a:gd name="connsiteY1" fmla="*/ 47134 h 339869"/>
              <a:gd name="connsiteX2" fmla="*/ 730832 w 753334"/>
              <a:gd name="connsiteY2" fmla="*/ 302163 h 339869"/>
              <a:gd name="connsiteX3" fmla="*/ 0 w 753334"/>
              <a:gd name="connsiteY3" fmla="*/ 339869 h 339869"/>
              <a:gd name="connsiteX4" fmla="*/ 0 w 753334"/>
              <a:gd name="connsiteY4" fmla="*/ 0 h 339869"/>
              <a:gd name="connsiteX0" fmla="*/ 0 w 804081"/>
              <a:gd name="connsiteY0" fmla="*/ 0 h 339870"/>
              <a:gd name="connsiteX1" fmla="*/ 717960 w 804081"/>
              <a:gd name="connsiteY1" fmla="*/ 47134 h 339870"/>
              <a:gd name="connsiteX2" fmla="*/ 790787 w 804081"/>
              <a:gd name="connsiteY2" fmla="*/ 339870 h 339870"/>
              <a:gd name="connsiteX3" fmla="*/ 0 w 804081"/>
              <a:gd name="connsiteY3" fmla="*/ 339869 h 339870"/>
              <a:gd name="connsiteX4" fmla="*/ 0 w 804081"/>
              <a:gd name="connsiteY4" fmla="*/ 0 h 339870"/>
              <a:gd name="connsiteX0" fmla="*/ 40387 w 804081"/>
              <a:gd name="connsiteY0" fmla="*/ 0 h 303648"/>
              <a:gd name="connsiteX1" fmla="*/ 717960 w 804081"/>
              <a:gd name="connsiteY1" fmla="*/ 10912 h 303648"/>
              <a:gd name="connsiteX2" fmla="*/ 790787 w 804081"/>
              <a:gd name="connsiteY2" fmla="*/ 303648 h 303648"/>
              <a:gd name="connsiteX3" fmla="*/ 0 w 804081"/>
              <a:gd name="connsiteY3" fmla="*/ 303647 h 303648"/>
              <a:gd name="connsiteX4" fmla="*/ 40387 w 804081"/>
              <a:gd name="connsiteY4" fmla="*/ 0 h 303648"/>
              <a:gd name="connsiteX0" fmla="*/ 40387 w 800149"/>
              <a:gd name="connsiteY0" fmla="*/ 0 h 303648"/>
              <a:gd name="connsiteX1" fmla="*/ 657517 w 800149"/>
              <a:gd name="connsiteY1" fmla="*/ 6684 h 303648"/>
              <a:gd name="connsiteX2" fmla="*/ 790787 w 800149"/>
              <a:gd name="connsiteY2" fmla="*/ 303648 h 303648"/>
              <a:gd name="connsiteX3" fmla="*/ 0 w 800149"/>
              <a:gd name="connsiteY3" fmla="*/ 303647 h 303648"/>
              <a:gd name="connsiteX4" fmla="*/ 40387 w 800149"/>
              <a:gd name="connsiteY4" fmla="*/ 0 h 30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49" h="303648">
                <a:moveTo>
                  <a:pt x="40387" y="0"/>
                </a:moveTo>
                <a:lnTo>
                  <a:pt x="657517" y="6684"/>
                </a:lnTo>
                <a:cubicBezTo>
                  <a:pt x="673228" y="116832"/>
                  <a:pt x="841063" y="193500"/>
                  <a:pt x="790787" y="303648"/>
                </a:cubicBezTo>
                <a:lnTo>
                  <a:pt x="0" y="303647"/>
                </a:lnTo>
                <a:lnTo>
                  <a:pt x="403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accent1">
                    <a:lumMod val="50000"/>
                  </a:schemeClr>
                </a:solidFill>
              </a:rPr>
              <a:t>Onderzoek en monitoring</a:t>
            </a:r>
          </a:p>
        </p:txBody>
      </p:sp>
      <p:sp>
        <p:nvSpPr>
          <p:cNvPr id="10" name="Rechthoek 9">
            <a:extLst>
              <a:ext uri="{FF2B5EF4-FFF2-40B4-BE49-F238E27FC236}">
                <a16:creationId xmlns:a16="http://schemas.microsoft.com/office/drawing/2014/main" id="{3248EDA5-2366-42FF-9C5B-8E882654ABA9}"/>
              </a:ext>
            </a:extLst>
          </p:cNvPr>
          <p:cNvSpPr/>
          <p:nvPr/>
        </p:nvSpPr>
        <p:spPr>
          <a:xfrm>
            <a:off x="222010" y="5927634"/>
            <a:ext cx="1853026" cy="525986"/>
          </a:xfrm>
          <a:custGeom>
            <a:avLst/>
            <a:gdLst>
              <a:gd name="connsiteX0" fmla="*/ 0 w 1526796"/>
              <a:gd name="connsiteY0" fmla="*/ 0 h 345363"/>
              <a:gd name="connsiteX1" fmla="*/ 1526796 w 1526796"/>
              <a:gd name="connsiteY1" fmla="*/ 0 h 345363"/>
              <a:gd name="connsiteX2" fmla="*/ 1526796 w 1526796"/>
              <a:gd name="connsiteY2" fmla="*/ 345363 h 345363"/>
              <a:gd name="connsiteX3" fmla="*/ 0 w 1526796"/>
              <a:gd name="connsiteY3" fmla="*/ 345363 h 345363"/>
              <a:gd name="connsiteX4" fmla="*/ 0 w 1526796"/>
              <a:gd name="connsiteY4" fmla="*/ 0 h 345363"/>
              <a:gd name="connsiteX0" fmla="*/ 0 w 1526796"/>
              <a:gd name="connsiteY0" fmla="*/ 0 h 345363"/>
              <a:gd name="connsiteX1" fmla="*/ 1526796 w 1526796"/>
              <a:gd name="connsiteY1" fmla="*/ 0 h 345363"/>
              <a:gd name="connsiteX2" fmla="*/ 1526796 w 1526796"/>
              <a:gd name="connsiteY2" fmla="*/ 345363 h 345363"/>
              <a:gd name="connsiteX3" fmla="*/ 55983 w 1526796"/>
              <a:gd name="connsiteY3" fmla="*/ 289380 h 345363"/>
              <a:gd name="connsiteX4" fmla="*/ 0 w 1526796"/>
              <a:gd name="connsiteY4" fmla="*/ 0 h 345363"/>
              <a:gd name="connsiteX0" fmla="*/ 0 w 1620102"/>
              <a:gd name="connsiteY0" fmla="*/ 83976 h 429339"/>
              <a:gd name="connsiteX1" fmla="*/ 1620102 w 1620102"/>
              <a:gd name="connsiteY1" fmla="*/ 0 h 429339"/>
              <a:gd name="connsiteX2" fmla="*/ 1526796 w 1620102"/>
              <a:gd name="connsiteY2" fmla="*/ 429339 h 429339"/>
              <a:gd name="connsiteX3" fmla="*/ 55983 w 1620102"/>
              <a:gd name="connsiteY3" fmla="*/ 373356 h 429339"/>
              <a:gd name="connsiteX4" fmla="*/ 0 w 1620102"/>
              <a:gd name="connsiteY4" fmla="*/ 83976 h 42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102" h="429339">
                <a:moveTo>
                  <a:pt x="0" y="83976"/>
                </a:moveTo>
                <a:lnTo>
                  <a:pt x="1620102" y="0"/>
                </a:lnTo>
                <a:lnTo>
                  <a:pt x="1526796" y="429339"/>
                </a:lnTo>
                <a:lnTo>
                  <a:pt x="55983" y="373356"/>
                </a:lnTo>
                <a:lnTo>
                  <a:pt x="0" y="83976"/>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Beleid </a:t>
            </a:r>
            <a:endParaRPr lang="nl-NL" b="1" dirty="0">
              <a:solidFill>
                <a:schemeClr val="tx1"/>
              </a:solidFill>
            </a:endParaRPr>
          </a:p>
        </p:txBody>
      </p:sp>
      <p:sp>
        <p:nvSpPr>
          <p:cNvPr id="11" name="Rechthoek 10">
            <a:extLst>
              <a:ext uri="{FF2B5EF4-FFF2-40B4-BE49-F238E27FC236}">
                <a16:creationId xmlns:a16="http://schemas.microsoft.com/office/drawing/2014/main" id="{02955EAD-E921-4342-88D7-49176E014F22}"/>
              </a:ext>
            </a:extLst>
          </p:cNvPr>
          <p:cNvSpPr/>
          <p:nvPr/>
        </p:nvSpPr>
        <p:spPr>
          <a:xfrm>
            <a:off x="8955424" y="5967211"/>
            <a:ext cx="2452220" cy="683982"/>
          </a:xfrm>
          <a:custGeom>
            <a:avLst/>
            <a:gdLst>
              <a:gd name="connsiteX0" fmla="*/ 0 w 1707502"/>
              <a:gd name="connsiteY0" fmla="*/ 0 h 345363"/>
              <a:gd name="connsiteX1" fmla="*/ 1707502 w 1707502"/>
              <a:gd name="connsiteY1" fmla="*/ 0 h 345363"/>
              <a:gd name="connsiteX2" fmla="*/ 1707502 w 1707502"/>
              <a:gd name="connsiteY2" fmla="*/ 345363 h 345363"/>
              <a:gd name="connsiteX3" fmla="*/ 0 w 1707502"/>
              <a:gd name="connsiteY3" fmla="*/ 345363 h 345363"/>
              <a:gd name="connsiteX4" fmla="*/ 0 w 1707502"/>
              <a:gd name="connsiteY4" fmla="*/ 0 h 345363"/>
              <a:gd name="connsiteX0" fmla="*/ 0 w 1888124"/>
              <a:gd name="connsiteY0" fmla="*/ 0 h 525986"/>
              <a:gd name="connsiteX1" fmla="*/ 1707502 w 1888124"/>
              <a:gd name="connsiteY1" fmla="*/ 0 h 525986"/>
              <a:gd name="connsiteX2" fmla="*/ 1888124 w 1888124"/>
              <a:gd name="connsiteY2" fmla="*/ 525986 h 525986"/>
              <a:gd name="connsiteX3" fmla="*/ 0 w 1888124"/>
              <a:gd name="connsiteY3" fmla="*/ 345363 h 525986"/>
              <a:gd name="connsiteX4" fmla="*/ 0 w 1888124"/>
              <a:gd name="connsiteY4" fmla="*/ 0 h 525986"/>
              <a:gd name="connsiteX0" fmla="*/ 158044 w 2046168"/>
              <a:gd name="connsiteY0" fmla="*/ 0 h 525986"/>
              <a:gd name="connsiteX1" fmla="*/ 1865546 w 2046168"/>
              <a:gd name="connsiteY1" fmla="*/ 0 h 525986"/>
              <a:gd name="connsiteX2" fmla="*/ 2046168 w 2046168"/>
              <a:gd name="connsiteY2" fmla="*/ 525986 h 525986"/>
              <a:gd name="connsiteX3" fmla="*/ 0 w 2046168"/>
              <a:gd name="connsiteY3" fmla="*/ 367941 h 525986"/>
              <a:gd name="connsiteX4" fmla="*/ 158044 w 2046168"/>
              <a:gd name="connsiteY4" fmla="*/ 0 h 52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168" h="525986">
                <a:moveTo>
                  <a:pt x="158044" y="0"/>
                </a:moveTo>
                <a:lnTo>
                  <a:pt x="1865546" y="0"/>
                </a:lnTo>
                <a:lnTo>
                  <a:pt x="2046168" y="525986"/>
                </a:lnTo>
                <a:lnTo>
                  <a:pt x="0" y="367941"/>
                </a:lnTo>
                <a:lnTo>
                  <a:pt x="158044" y="0"/>
                </a:lnTo>
                <a:close/>
              </a:path>
            </a:pathLst>
          </a:cu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Communicatie</a:t>
            </a:r>
            <a:endParaRPr lang="nl-NL" b="1" dirty="0"/>
          </a:p>
        </p:txBody>
      </p:sp>
      <p:grpSp>
        <p:nvGrpSpPr>
          <p:cNvPr id="6" name="Groep 5">
            <a:extLst>
              <a:ext uri="{FF2B5EF4-FFF2-40B4-BE49-F238E27FC236}">
                <a16:creationId xmlns:a16="http://schemas.microsoft.com/office/drawing/2014/main" id="{59642B0B-ACB6-43D5-9971-EBCB2A4D34D5}"/>
              </a:ext>
            </a:extLst>
          </p:cNvPr>
          <p:cNvGrpSpPr/>
          <p:nvPr/>
        </p:nvGrpSpPr>
        <p:grpSpPr>
          <a:xfrm>
            <a:off x="1943797" y="-221181"/>
            <a:ext cx="7039336" cy="5839080"/>
            <a:chOff x="1943797" y="-17984"/>
            <a:chExt cx="7039336" cy="5839080"/>
          </a:xfrm>
        </p:grpSpPr>
        <p:pic>
          <p:nvPicPr>
            <p:cNvPr id="9" name="Afbeelding 8">
              <a:extLst>
                <a:ext uri="{FF2B5EF4-FFF2-40B4-BE49-F238E27FC236}">
                  <a16:creationId xmlns:a16="http://schemas.microsoft.com/office/drawing/2014/main" id="{B0E54B09-6B8B-4AEB-A974-1A60D53169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3797" y="-17984"/>
              <a:ext cx="7039336" cy="5839080"/>
            </a:xfrm>
            <a:prstGeom prst="rect">
              <a:avLst/>
            </a:prstGeom>
          </p:spPr>
        </p:pic>
        <p:pic>
          <p:nvPicPr>
            <p:cNvPr id="19" name="Picture 7" descr="cid:image003.png@01D28DCA.A9A6D940">
              <a:extLst>
                <a:ext uri="{FF2B5EF4-FFF2-40B4-BE49-F238E27FC236}">
                  <a16:creationId xmlns:a16="http://schemas.microsoft.com/office/drawing/2014/main" id="{E90F76F4-0988-40D5-8FCF-99BF2C2F03C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813254" y="1051025"/>
              <a:ext cx="3256877" cy="113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272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9D31D92-6587-4335-AEA1-D93D50B5FB7E}"/>
              </a:ext>
            </a:extLst>
          </p:cNvPr>
          <p:cNvPicPr>
            <a:picLocks noChangeAspect="1"/>
          </p:cNvPicPr>
          <p:nvPr/>
        </p:nvPicPr>
        <p:blipFill>
          <a:blip r:embed="rId3"/>
          <a:stretch>
            <a:fillRect/>
          </a:stretch>
        </p:blipFill>
        <p:spPr>
          <a:xfrm>
            <a:off x="7514770" y="96251"/>
            <a:ext cx="4421544" cy="6256421"/>
          </a:xfrm>
          <a:prstGeom prst="rect">
            <a:avLst/>
          </a:prstGeom>
        </p:spPr>
      </p:pic>
      <p:pic>
        <p:nvPicPr>
          <p:cNvPr id="3" name="Afbeelding 2">
            <a:extLst>
              <a:ext uri="{FF2B5EF4-FFF2-40B4-BE49-F238E27FC236}">
                <a16:creationId xmlns:a16="http://schemas.microsoft.com/office/drawing/2014/main" id="{BFA4F20A-C142-4DDF-A187-622ACA5594E4}"/>
              </a:ext>
            </a:extLst>
          </p:cNvPr>
          <p:cNvPicPr>
            <a:picLocks noChangeAspect="1"/>
          </p:cNvPicPr>
          <p:nvPr/>
        </p:nvPicPr>
        <p:blipFill>
          <a:blip r:embed="rId4"/>
          <a:stretch>
            <a:fillRect/>
          </a:stretch>
        </p:blipFill>
        <p:spPr>
          <a:xfrm>
            <a:off x="546838" y="96251"/>
            <a:ext cx="6096000" cy="6858000"/>
          </a:xfrm>
          <a:prstGeom prst="rect">
            <a:avLst/>
          </a:prstGeom>
        </p:spPr>
      </p:pic>
      <p:sp>
        <p:nvSpPr>
          <p:cNvPr id="4" name="Rechthoek 3">
            <a:extLst>
              <a:ext uri="{FF2B5EF4-FFF2-40B4-BE49-F238E27FC236}">
                <a16:creationId xmlns:a16="http://schemas.microsoft.com/office/drawing/2014/main" id="{1E675FCD-BE0E-485E-B989-FD08A18ACA8C}"/>
              </a:ext>
            </a:extLst>
          </p:cNvPr>
          <p:cNvSpPr/>
          <p:nvPr/>
        </p:nvSpPr>
        <p:spPr>
          <a:xfrm>
            <a:off x="603837" y="3870609"/>
            <a:ext cx="6039001" cy="1785195"/>
          </a:xfrm>
          <a:prstGeom prst="rect">
            <a:avLst/>
          </a:prstGeom>
        </p:spPr>
        <p:txBody>
          <a:bodyPr wrap="square">
            <a:spAutoFit/>
          </a:bodyPr>
          <a:lstStyle/>
          <a:p>
            <a:r>
              <a:rPr lang="en-US" b="1" dirty="0"/>
              <a:t>13. Instruct the Wadden Sea Board to further develop and contribute to implementing the SWIMWAY Vision (at Annex 3) as an integrated approach to achieving the Trilateral Fish Targets by investigating, monitoring, managing and communicating topics concerning the ecology of fish of the Wadden Sea Area; </a:t>
            </a:r>
            <a:endParaRPr lang="nl-NL" b="1" dirty="0"/>
          </a:p>
        </p:txBody>
      </p:sp>
    </p:spTree>
    <p:extLst>
      <p:ext uri="{BB962C8B-B14F-4D97-AF65-F5344CB8AC3E}">
        <p14:creationId xmlns:p14="http://schemas.microsoft.com/office/powerpoint/2010/main" val="247279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7A82B-3D5D-4237-8A3B-5B289FE8AD01}"/>
              </a:ext>
            </a:extLst>
          </p:cNvPr>
          <p:cNvSpPr>
            <a:spLocks noGrp="1"/>
          </p:cNvSpPr>
          <p:nvPr>
            <p:ph type="title"/>
          </p:nvPr>
        </p:nvSpPr>
        <p:spPr>
          <a:xfrm>
            <a:off x="842212" y="2065835"/>
            <a:ext cx="10359188" cy="1856460"/>
          </a:xfrm>
          <a:solidFill>
            <a:schemeClr val="bg1">
              <a:alpha val="67000"/>
            </a:schemeClr>
          </a:solidFill>
        </p:spPr>
        <p:txBody>
          <a:bodyPr>
            <a:normAutofit/>
          </a:bodyPr>
          <a:lstStyle/>
          <a:p>
            <a:pPr algn="ctr"/>
            <a:r>
              <a:rPr lang="nl-NL" sz="4000" b="1" dirty="0">
                <a:solidFill>
                  <a:srgbClr val="00B0F0"/>
                </a:solidFill>
                <a:latin typeface="Arial" panose="020B0604020202020204" pitchFamily="34" charset="0"/>
                <a:cs typeface="Arial" panose="020B0604020202020204" pitchFamily="34" charset="0"/>
              </a:rPr>
              <a:t>Ondersteund door 25 organisaties uit Duitsland, Denemarken en Nederland </a:t>
            </a:r>
          </a:p>
        </p:txBody>
      </p:sp>
      <p:pic>
        <p:nvPicPr>
          <p:cNvPr id="6" name="Picture 7" descr="cid:image003.png@01D28DCA.A9A6D940">
            <a:extLst>
              <a:ext uri="{FF2B5EF4-FFF2-40B4-BE49-F238E27FC236}">
                <a16:creationId xmlns:a16="http://schemas.microsoft.com/office/drawing/2014/main" id="{860B411F-E9A2-4CDC-BCC8-38ACA0FA711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3787" y="162545"/>
            <a:ext cx="3340202" cy="116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8542403" y="7979"/>
            <a:ext cx="2459265" cy="369332"/>
          </a:xfrm>
          <a:prstGeom prst="rect">
            <a:avLst/>
          </a:prstGeom>
          <a:noFill/>
        </p:spPr>
        <p:txBody>
          <a:bodyPr wrap="square" rtlCol="0">
            <a:spAutoFit/>
          </a:bodyPr>
          <a:lstStyle/>
          <a:p>
            <a:r>
              <a:rPr lang="de-DE" dirty="0"/>
              <a:t>,</a:t>
            </a:r>
            <a:endParaRPr lang="en-GB" dirty="0"/>
          </a:p>
        </p:txBody>
      </p:sp>
    </p:spTree>
    <p:extLst>
      <p:ext uri="{BB962C8B-B14F-4D97-AF65-F5344CB8AC3E}">
        <p14:creationId xmlns:p14="http://schemas.microsoft.com/office/powerpoint/2010/main" val="214270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0862D75-C19C-4218-AFB8-DE4A0D1D7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856" y="0"/>
            <a:ext cx="3373109" cy="2073720"/>
          </a:xfrm>
          <a:prstGeom prst="rect">
            <a:avLst/>
          </a:prstGeom>
        </p:spPr>
      </p:pic>
      <p:pic>
        <p:nvPicPr>
          <p:cNvPr id="8" name="Afbeelding 7">
            <a:extLst>
              <a:ext uri="{FF2B5EF4-FFF2-40B4-BE49-F238E27FC236}">
                <a16:creationId xmlns:a16="http://schemas.microsoft.com/office/drawing/2014/main" id="{6FD0C099-2CB1-4E0E-BE13-A898B3958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05" y="439491"/>
            <a:ext cx="4461571" cy="2073720"/>
          </a:xfrm>
          <a:prstGeom prst="rect">
            <a:avLst/>
          </a:prstGeom>
        </p:spPr>
      </p:pic>
      <p:pic>
        <p:nvPicPr>
          <p:cNvPr id="9" name="Afbeelding 8">
            <a:extLst>
              <a:ext uri="{FF2B5EF4-FFF2-40B4-BE49-F238E27FC236}">
                <a16:creationId xmlns:a16="http://schemas.microsoft.com/office/drawing/2014/main" id="{FA8668F5-D232-490B-8C14-352F84A30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26" y="2513927"/>
            <a:ext cx="3386990" cy="978899"/>
          </a:xfrm>
          <a:prstGeom prst="rect">
            <a:avLst/>
          </a:prstGeom>
        </p:spPr>
      </p:pic>
      <p:pic>
        <p:nvPicPr>
          <p:cNvPr id="10" name="Picture 2" descr="C:\Users\JellemaF\AppData\Local\Microsoft\Windows\Temporary Internet Files\Content.Outlook\ZRM1ARK3\Logo NPW rgb groß.jpg">
            <a:extLst>
              <a:ext uri="{FF2B5EF4-FFF2-40B4-BE49-F238E27FC236}">
                <a16:creationId xmlns:a16="http://schemas.microsoft.com/office/drawing/2014/main" id="{BD81E5A6-1D38-403D-94BC-0C395DF33C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908" y="5041786"/>
            <a:ext cx="5946815" cy="17375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sresultaat voor alfred wegener institut">
            <a:extLst>
              <a:ext uri="{FF2B5EF4-FFF2-40B4-BE49-F238E27FC236}">
                <a16:creationId xmlns:a16="http://schemas.microsoft.com/office/drawing/2014/main" id="{1A4EFF3A-DFC7-47E8-99AD-145A847C1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881" y="3283309"/>
            <a:ext cx="6196669" cy="131283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8BEFEA60-00B1-4208-9E63-8D7156C22CE7}"/>
              </a:ext>
            </a:extLst>
          </p:cNvPr>
          <p:cNvPicPr>
            <a:picLocks noChangeAspect="1"/>
          </p:cNvPicPr>
          <p:nvPr/>
        </p:nvPicPr>
        <p:blipFill>
          <a:blip r:embed="rId8"/>
          <a:stretch>
            <a:fillRect/>
          </a:stretch>
        </p:blipFill>
        <p:spPr>
          <a:xfrm>
            <a:off x="5035316" y="690841"/>
            <a:ext cx="2356529" cy="1571019"/>
          </a:xfrm>
          <a:prstGeom prst="rect">
            <a:avLst/>
          </a:prstGeom>
        </p:spPr>
      </p:pic>
      <p:pic>
        <p:nvPicPr>
          <p:cNvPr id="12" name="Picture 4" descr="Bildergebnis für logo uni hamburg">
            <a:extLst>
              <a:ext uri="{FF2B5EF4-FFF2-40B4-BE49-F238E27FC236}">
                <a16:creationId xmlns:a16="http://schemas.microsoft.com/office/drawing/2014/main" id="{9DE74052-8775-44B3-B496-03E7EBE9D8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49126" y="4669508"/>
            <a:ext cx="4142874" cy="1920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Mijn Documenten\Swimway\Steunbetuiging\Logo's\Logo Weser-Ems.jpg">
            <a:extLst>
              <a:ext uri="{FF2B5EF4-FFF2-40B4-BE49-F238E27FC236}">
                <a16:creationId xmlns:a16="http://schemas.microsoft.com/office/drawing/2014/main" id="{EEDF8F8C-FABA-4D0B-8ECA-89E0DDB4DC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7311" y="2600662"/>
            <a:ext cx="2148570" cy="223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5020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D21A98F7-5A8D-47FB-8BAD-B24CF2F49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963" y="402564"/>
            <a:ext cx="4956548" cy="2696707"/>
          </a:xfrm>
          <a:prstGeom prst="rect">
            <a:avLst/>
          </a:prstGeom>
        </p:spPr>
      </p:pic>
      <p:pic>
        <p:nvPicPr>
          <p:cNvPr id="16" name="Grafik 1">
            <a:extLst>
              <a:ext uri="{FF2B5EF4-FFF2-40B4-BE49-F238E27FC236}">
                <a16:creationId xmlns:a16="http://schemas.microsoft.com/office/drawing/2014/main" id="{ACDBD708-BF67-4AA5-AE96-4F02D2A91188}"/>
              </a:ext>
            </a:extLst>
          </p:cNvPr>
          <p:cNvPicPr/>
          <p:nvPr/>
        </p:nvPicPr>
        <p:blipFill>
          <a:blip r:embed="rId3">
            <a:extLst>
              <a:ext uri="{28A0092B-C50C-407E-A947-70E740481C1C}">
                <a14:useLocalDpi xmlns:a14="http://schemas.microsoft.com/office/drawing/2010/main" val="0"/>
              </a:ext>
            </a:extLst>
          </a:blip>
          <a:stretch>
            <a:fillRect/>
          </a:stretch>
        </p:blipFill>
        <p:spPr>
          <a:xfrm>
            <a:off x="9280899" y="5426814"/>
            <a:ext cx="2560845" cy="880822"/>
          </a:xfrm>
          <a:prstGeom prst="rect">
            <a:avLst/>
          </a:prstGeom>
        </p:spPr>
      </p:pic>
      <p:pic>
        <p:nvPicPr>
          <p:cNvPr id="5" name="Afbeelding 4">
            <a:extLst>
              <a:ext uri="{FF2B5EF4-FFF2-40B4-BE49-F238E27FC236}">
                <a16:creationId xmlns:a16="http://schemas.microsoft.com/office/drawing/2014/main" id="{21779879-2095-4CD1-AA27-E7A01DCF3A6D}"/>
              </a:ext>
            </a:extLst>
          </p:cNvPr>
          <p:cNvPicPr>
            <a:picLocks noChangeAspect="1"/>
          </p:cNvPicPr>
          <p:nvPr/>
        </p:nvPicPr>
        <p:blipFill>
          <a:blip r:embed="rId4"/>
          <a:stretch>
            <a:fillRect/>
          </a:stretch>
        </p:blipFill>
        <p:spPr>
          <a:xfrm>
            <a:off x="824330" y="439491"/>
            <a:ext cx="2231692" cy="2231692"/>
          </a:xfrm>
          <a:prstGeom prst="rect">
            <a:avLst/>
          </a:prstGeom>
        </p:spPr>
      </p:pic>
      <p:pic>
        <p:nvPicPr>
          <p:cNvPr id="6" name="Tijdelijke aanduiding voor inhoud 4">
            <a:extLst>
              <a:ext uri="{FF2B5EF4-FFF2-40B4-BE49-F238E27FC236}">
                <a16:creationId xmlns:a16="http://schemas.microsoft.com/office/drawing/2014/main" id="{E995511D-E6A3-48AE-8B77-12D1D4F55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0176" y="3083349"/>
            <a:ext cx="1759589" cy="2914657"/>
          </a:xfrm>
          <a:prstGeom prst="rect">
            <a:avLst/>
          </a:prstGeom>
        </p:spPr>
      </p:pic>
      <p:pic>
        <p:nvPicPr>
          <p:cNvPr id="7" name="Billede 1" descr="FR-logo_40mm_low">
            <a:extLst>
              <a:ext uri="{FF2B5EF4-FFF2-40B4-BE49-F238E27FC236}">
                <a16:creationId xmlns:a16="http://schemas.microsoft.com/office/drawing/2014/main" id="{96E009BB-4EF7-4608-82B8-0214274D1607}"/>
              </a:ext>
            </a:extLst>
          </p:cNvPr>
          <p:cNvPicPr/>
          <p:nvPr/>
        </p:nvPicPr>
        <p:blipFill>
          <a:blip r:embed="rId6" cstate="print"/>
          <a:srcRect/>
          <a:stretch>
            <a:fillRect/>
          </a:stretch>
        </p:blipFill>
        <p:spPr bwMode="auto">
          <a:xfrm>
            <a:off x="5025237" y="4319337"/>
            <a:ext cx="3310589" cy="1206374"/>
          </a:xfrm>
          <a:prstGeom prst="rect">
            <a:avLst/>
          </a:prstGeom>
          <a:noFill/>
          <a:ln w="9525">
            <a:noFill/>
            <a:miter lim="800000"/>
            <a:headEnd/>
            <a:tailEnd/>
          </a:ln>
        </p:spPr>
      </p:pic>
      <p:pic>
        <p:nvPicPr>
          <p:cNvPr id="8" name="Picture 4" descr="C:\Users\JellemaF\AppData\Local\Microsoft\Windows\Temporary Internet Files\Content.Outlook\ZRM1ARK3\DSF_logo.jpg">
            <a:extLst>
              <a:ext uri="{FF2B5EF4-FFF2-40B4-BE49-F238E27FC236}">
                <a16:creationId xmlns:a16="http://schemas.microsoft.com/office/drawing/2014/main" id="{6D277596-5397-454D-8E0F-C1D9F3FEC6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1961" y="4319337"/>
            <a:ext cx="2629783" cy="215229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46572AA1-E1CF-4B70-8AC8-448503820474}"/>
              </a:ext>
            </a:extLst>
          </p:cNvPr>
          <p:cNvPicPr>
            <a:picLocks noChangeAspect="1"/>
          </p:cNvPicPr>
          <p:nvPr/>
        </p:nvPicPr>
        <p:blipFill>
          <a:blip r:embed="rId8"/>
          <a:stretch>
            <a:fillRect/>
          </a:stretch>
        </p:blipFill>
        <p:spPr>
          <a:xfrm>
            <a:off x="4040237" y="867182"/>
            <a:ext cx="2828789" cy="1012024"/>
          </a:xfrm>
          <a:prstGeom prst="rect">
            <a:avLst/>
          </a:prstGeom>
        </p:spPr>
      </p:pic>
    </p:spTree>
    <p:extLst>
      <p:ext uri="{BB962C8B-B14F-4D97-AF65-F5344CB8AC3E}">
        <p14:creationId xmlns:p14="http://schemas.microsoft.com/office/powerpoint/2010/main" val="1622684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1">
            <a:extLst>
              <a:ext uri="{FF2B5EF4-FFF2-40B4-BE49-F238E27FC236}">
                <a16:creationId xmlns:a16="http://schemas.microsoft.com/office/drawing/2014/main" id="{CDAB8269-96F5-4A0D-A19D-365E01E3E21C}"/>
              </a:ext>
            </a:extLst>
          </p:cNvPr>
          <p:cNvPicPr/>
          <p:nvPr/>
        </p:nvPicPr>
        <p:blipFill>
          <a:blip r:embed="rId3">
            <a:extLst>
              <a:ext uri="{28A0092B-C50C-407E-A947-70E740481C1C}">
                <a14:useLocalDpi xmlns:a14="http://schemas.microsoft.com/office/drawing/2010/main" val="0"/>
              </a:ext>
            </a:extLst>
          </a:blip>
          <a:stretch>
            <a:fillRect/>
          </a:stretch>
        </p:blipFill>
        <p:spPr>
          <a:xfrm>
            <a:off x="9280899" y="5426814"/>
            <a:ext cx="2560845" cy="880822"/>
          </a:xfrm>
          <a:prstGeom prst="rect">
            <a:avLst/>
          </a:prstGeom>
        </p:spPr>
      </p:pic>
      <p:pic>
        <p:nvPicPr>
          <p:cNvPr id="2050" name="Picture 2" descr="Afbeeldingsresultaat voor waterschap hunze en aa's">
            <a:extLst>
              <a:ext uri="{FF2B5EF4-FFF2-40B4-BE49-F238E27FC236}">
                <a16:creationId xmlns:a16="http://schemas.microsoft.com/office/drawing/2014/main" id="{EDB38E82-CFFF-4F40-9BFF-BA3164C26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48" y="195393"/>
            <a:ext cx="2736597" cy="1688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Mijn Documenten\Swimway\Steunbetuiging\Logo's\world fishmigration.jpg">
            <a:extLst>
              <a:ext uri="{FF2B5EF4-FFF2-40B4-BE49-F238E27FC236}">
                <a16:creationId xmlns:a16="http://schemas.microsoft.com/office/drawing/2014/main" id="{44A9C9BD-895E-4468-B8B8-FA6A7ABF4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0" y="2735717"/>
            <a:ext cx="4591157" cy="1291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llemaF\AppData\Local\Microsoft\Windows\Temporary Internet Files\Content.Outlook\ZRM1ARK3\Logo De Waddeneilanden.jpg">
            <a:extLst>
              <a:ext uri="{FF2B5EF4-FFF2-40B4-BE49-F238E27FC236}">
                <a16:creationId xmlns:a16="http://schemas.microsoft.com/office/drawing/2014/main" id="{6DD37344-F12E-44FC-A428-F7D173C148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119" y="4439653"/>
            <a:ext cx="6991182" cy="1375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Mijn Documenten\Swimway\Steunbetuiging\Ondertekende steunbetuigingen\hdt en logo Van Hall larenstein.jpg">
            <a:extLst>
              <a:ext uri="{FF2B5EF4-FFF2-40B4-BE49-F238E27FC236}">
                <a16:creationId xmlns:a16="http://schemas.microsoft.com/office/drawing/2014/main" id="{29D5F4A0-3E11-43DA-950E-B25267696B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0044" y="4815720"/>
            <a:ext cx="3961956" cy="2983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Mijn Documenten\Swimway\Steunbetuiging\Logo's\logo visserij en natuur.jpg">
            <a:extLst>
              <a:ext uri="{FF2B5EF4-FFF2-40B4-BE49-F238E27FC236}">
                <a16:creationId xmlns:a16="http://schemas.microsoft.com/office/drawing/2014/main" id="{79E8C8D4-BA9D-4A75-8D6B-3FC926B4FE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1847" y="461802"/>
            <a:ext cx="2960126" cy="227391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37346FD5-72FE-4647-91B9-04B36FF8B13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6468" y="230734"/>
            <a:ext cx="5664747" cy="1811546"/>
          </a:xfrm>
          <a:prstGeom prst="rect">
            <a:avLst/>
          </a:prstGeom>
          <a:noFill/>
        </p:spPr>
      </p:pic>
      <p:pic>
        <p:nvPicPr>
          <p:cNvPr id="11" name="Picture 2" descr="C:\Users\JellemaF\AppData\Local\Microsoft\Windows\Temporary Internet Files\Content.Outlook\ZRM1ARK3\GoedeVissers-logo_portrait.png">
            <a:extLst>
              <a:ext uri="{FF2B5EF4-FFF2-40B4-BE49-F238E27FC236}">
                <a16:creationId xmlns:a16="http://schemas.microsoft.com/office/drawing/2014/main" id="{A3D1413A-7012-4FD2-AC23-F95967817C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0301" y="2528996"/>
            <a:ext cx="1300006" cy="180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70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llemaF\AppData\Local\Microsoft\Windows\Temporary Internet Files\Content.Outlook\ZRM1ARK3\SNL_Kon_pms285+295-groot.png">
            <a:extLst>
              <a:ext uri="{FF2B5EF4-FFF2-40B4-BE49-F238E27FC236}">
                <a16:creationId xmlns:a16="http://schemas.microsoft.com/office/drawing/2014/main" id="{E6F812FB-2DEB-42B8-A9D4-0E4E339851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683" y="521399"/>
            <a:ext cx="4244075" cy="2600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ellemaF\AppData\Local\Microsoft\Windows\Temporary Internet Files\Content.Outlook\ZRM1ARK3\NHP-Programma-naar-een-rijke-waddenzee-FC-nieuw_ZWART (2).jpg">
            <a:extLst>
              <a:ext uri="{FF2B5EF4-FFF2-40B4-BE49-F238E27FC236}">
                <a16:creationId xmlns:a16="http://schemas.microsoft.com/office/drawing/2014/main" id="{5376BFED-FDA1-4615-BED8-839A10C10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167" y="1082712"/>
            <a:ext cx="3658448" cy="791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Mijn Documenten\Swimway\Steunbetuiging\Logo's\Logo Waddenvereniging.jpg">
            <a:extLst>
              <a:ext uri="{FF2B5EF4-FFF2-40B4-BE49-F238E27FC236}">
                <a16:creationId xmlns:a16="http://schemas.microsoft.com/office/drawing/2014/main" id="{9067CC48-70FF-430F-9D8E-2F486F320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56" y="3736563"/>
            <a:ext cx="4861082" cy="24556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Mijn Documenten\Swimway\Steunbetuiging\Logo's\Logo Natuurmonumenten.jpg">
            <a:extLst>
              <a:ext uri="{FF2B5EF4-FFF2-40B4-BE49-F238E27FC236}">
                <a16:creationId xmlns:a16="http://schemas.microsoft.com/office/drawing/2014/main" id="{690A057A-288D-4DC2-BC93-957315E26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812" y="3121438"/>
            <a:ext cx="4591157" cy="202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047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590</TotalTime>
  <Words>226</Words>
  <Application>Microsoft Office PowerPoint</Application>
  <PresentationFormat>Breedbeeld</PresentationFormat>
  <Paragraphs>45</Paragraphs>
  <Slides>12</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  Trilateral Wadden Sea Swimway Vision </vt:lpstr>
      <vt:lpstr>Trilateral Fish targets </vt:lpstr>
      <vt:lpstr> </vt:lpstr>
      <vt:lpstr>PowerPoint-presentatie</vt:lpstr>
      <vt:lpstr>Ondersteund door 25 organisaties uit Duitsland, Denemarken en Nederland </vt:lpstr>
      <vt:lpstr>PowerPoint-presentatie</vt:lpstr>
      <vt:lpstr>PowerPoint-presentatie</vt:lpstr>
      <vt:lpstr>PowerPoint-presentatie</vt:lpstr>
      <vt:lpstr>PowerPoint-presentatie</vt:lpstr>
      <vt:lpstr>Vervolg trilateraal </vt:lpstr>
      <vt:lpstr>Vervolg Nederland </vt:lpstr>
      <vt:lpstr>Wat valt op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Martha Buitenkamp</dc:creator>
  <cp:lastModifiedBy>Anantis</cp:lastModifiedBy>
  <cp:revision>46</cp:revision>
  <dcterms:created xsi:type="dcterms:W3CDTF">2018-05-06T09:41:53Z</dcterms:created>
  <dcterms:modified xsi:type="dcterms:W3CDTF">2018-11-29T06:51:37Z</dcterms:modified>
</cp:coreProperties>
</file>