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1" r:id="rId3"/>
    <p:sldId id="260" r:id="rId4"/>
    <p:sldId id="264" r:id="rId5"/>
    <p:sldId id="263" r:id="rId6"/>
    <p:sldId id="265" r:id="rId7"/>
    <p:sldId id="262" r:id="rId8"/>
    <p:sldId id="266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74"/>
  </p:normalViewPr>
  <p:slideViewPr>
    <p:cSldViewPr snapToGrid="0" snapToObjects="1">
      <p:cViewPr varScale="1">
        <p:scale>
          <a:sx n="78" d="100"/>
          <a:sy n="78" d="100"/>
        </p:scale>
        <p:origin x="69" y="4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060819-C27C-7944-B453-2C41B273D6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05394"/>
                </a:solidFill>
                <a:latin typeface="Signika Light" panose="02010003020600000004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C2A5A91-314A-6A4E-9CFE-A21C6DA72A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5394"/>
                </a:solidFill>
                <a:latin typeface="Signika Light" panose="0201000302060000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CDB2F5E-1805-9641-88C4-7A2A7BA6F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5084-A2D7-A54F-AD1F-62DB36D6EABC}" type="datetimeFigureOut">
              <a:rPr lang="nl-NL" smtClean="0"/>
              <a:t>3-12-2019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DA34F22-1407-FC41-9F0D-B2F4775C5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568E95-BBE0-2A4E-A822-B7B439DB8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F71D-DFB4-ED47-A87A-A008DE0623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6440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6A8399-A773-1E41-8D1D-276D7885A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F10E140-8AB2-7144-91CD-59087451F6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B06DEEA-307A-9A43-AC7E-7576DEC9A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5084-A2D7-A54F-AD1F-62DB36D6EABC}" type="datetimeFigureOut">
              <a:rPr lang="nl-NL" smtClean="0"/>
              <a:t>3-12-2019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594E67E-B23F-AA48-92AA-CF877A87C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117DF3E-86DC-C543-B139-49CB7EA9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F71D-DFB4-ED47-A87A-A008DE0623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8928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174E0E7-3462-F649-BF16-2ECBB26DB8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0A05223-9A21-4142-A88A-6A5AF4D067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C25CA01-1F71-8D4D-8EF5-9B836C21C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5084-A2D7-A54F-AD1F-62DB36D6EABC}" type="datetimeFigureOut">
              <a:rPr lang="nl-NL" smtClean="0"/>
              <a:t>3-12-2019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53ED273-D932-9F45-9621-E8B27271B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1942FB8-1D05-8B4A-9B93-75E0F861D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F71D-DFB4-ED47-A87A-A008DE0623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4262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E34BCD-DE12-5747-B357-36AEFACB9C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5394"/>
                </a:solidFill>
              </a:defRPr>
            </a:lvl1pPr>
          </a:lstStyle>
          <a:p>
            <a:r>
              <a:rPr lang="nl-NL" sz="5000" b="1" dirty="0">
                <a:solidFill>
                  <a:srgbClr val="005394"/>
                </a:solidFill>
                <a:latin typeface="Signika" panose="02010003020600000004" pitchFamily="2" charset="0"/>
              </a:rPr>
              <a:t>Klik om een titel toe te voegen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75C104-A48C-064D-9E9C-49423CCDF0B9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algn="l">
              <a:defRPr sz="2400"/>
            </a:lvl1pPr>
            <a:lvl2pPr>
              <a:defRPr sz="2200">
                <a:solidFill>
                  <a:srgbClr val="005394"/>
                </a:solidFill>
                <a:latin typeface="Signika Light" panose="02010003020600000004" pitchFamily="2" charset="0"/>
              </a:defRPr>
            </a:lvl2pPr>
            <a:lvl3pPr>
              <a:defRPr>
                <a:solidFill>
                  <a:srgbClr val="005394"/>
                </a:solidFill>
                <a:latin typeface="Signika Light" panose="02010003020600000004" pitchFamily="2" charset="0"/>
              </a:defRPr>
            </a:lvl3pPr>
            <a:lvl4pPr>
              <a:defRPr>
                <a:solidFill>
                  <a:srgbClr val="005394"/>
                </a:solidFill>
                <a:latin typeface="Signika Light" panose="02010003020600000004" pitchFamily="2" charset="0"/>
              </a:defRPr>
            </a:lvl4pPr>
            <a:lvl5pPr>
              <a:defRPr>
                <a:solidFill>
                  <a:srgbClr val="005394"/>
                </a:solidFill>
                <a:latin typeface="Signika Light" panose="02010003020600000004" pitchFamily="2" charset="0"/>
              </a:defRPr>
            </a:lvl5pPr>
          </a:lstStyle>
          <a:p>
            <a:pPr algn="l"/>
            <a:r>
              <a:rPr lang="nl-NL" dirty="0">
                <a:solidFill>
                  <a:srgbClr val="005394"/>
                </a:solidFill>
                <a:latin typeface="Signika Light" panose="02010003020600000004" pitchFamily="2" charset="0"/>
              </a:rPr>
              <a:t>Klik om tekst toe te voegen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F951130-FC14-2146-923B-CFA522D44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5084-A2D7-A54F-AD1F-62DB36D6EABC}" type="datetimeFigureOut">
              <a:rPr lang="nl-NL" smtClean="0"/>
              <a:t>3-12-2019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B3F6DB0-9305-704A-A3C9-786A47521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E28D72C-CE04-9141-9EAD-BA942FB88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F71D-DFB4-ED47-A87A-A008DE0623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0422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894E85-A3F4-D249-91EC-D0FAAA525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534CE7A-856B-194F-A437-90F01C6B5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9619E5B-F99E-D14E-A8C9-A5EF77518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5084-A2D7-A54F-AD1F-62DB36D6EABC}" type="datetimeFigureOut">
              <a:rPr lang="nl-NL" smtClean="0"/>
              <a:t>3-12-2019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5CAD77C-7364-744A-BA4B-921E8ED08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631258B-D5AD-7249-874C-B78FECCDA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F71D-DFB4-ED47-A87A-A008DE0623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461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982C6D-C6D8-D24D-AB1E-C4B9D609A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03D805A-655E-3F43-AA7D-9F602C311C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3AD99E4-A684-6540-8A02-77114EE72A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53D701B-981A-D348-97D9-51D822A7B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5084-A2D7-A54F-AD1F-62DB36D6EABC}" type="datetimeFigureOut">
              <a:rPr lang="nl-NL" smtClean="0"/>
              <a:t>3-12-2019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AD2CAC3-1B27-3F4E-9220-B6D7C6180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ED8AE86-FB90-7948-A633-DF4B460EB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F71D-DFB4-ED47-A87A-A008DE0623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258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08E6EF-505B-D640-9BD4-15CBD65F74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22CF919-A42B-8A4D-A38D-6AEC5FBE7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91A868A-DAA9-D24F-A703-50BB0B749F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18134B5-75FD-A84A-9AED-8E2826D086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3DFAEE7-C06C-DD45-A53C-764AE6FD78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BCAAC125-299D-234E-8FB6-0EBD2EBEB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5084-A2D7-A54F-AD1F-62DB36D6EABC}" type="datetimeFigureOut">
              <a:rPr lang="nl-NL" smtClean="0"/>
              <a:t>3-12-2019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92A5C1D-BC1E-434B-82A6-74CCF0C5A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5DFB155-F622-B449-9927-A18C053B0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F71D-DFB4-ED47-A87A-A008DE0623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2104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9F38B4-FED0-2B42-BC59-AE56736CA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E23364C0-C4E1-7E4F-8D2E-1C4D88CA0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5084-A2D7-A54F-AD1F-62DB36D6EABC}" type="datetimeFigureOut">
              <a:rPr lang="nl-NL" smtClean="0"/>
              <a:t>3-12-2019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2E67921-2102-DD4F-9801-AC7F2A36F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030884A-2E04-9740-9A77-676BC6D93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F71D-DFB4-ED47-A87A-A008DE0623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9580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75AB84F3-7580-1742-8164-B3BFBE56F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5084-A2D7-A54F-AD1F-62DB36D6EABC}" type="datetimeFigureOut">
              <a:rPr lang="nl-NL" smtClean="0"/>
              <a:t>3-12-2019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3CD4292-F09C-8448-8DE4-0BFCD7370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08B653D-7CBA-9440-9C8E-26BB172AA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F71D-DFB4-ED47-A87A-A008DE0623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964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F40D52-9757-0A45-B280-38B3DF039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4664682-CE4A-3F4F-8FCA-592375484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2A050A0-B686-014E-BBA5-C409B8A481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C87BE3A-F2D5-C149-B5DB-E835D7933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5084-A2D7-A54F-AD1F-62DB36D6EABC}" type="datetimeFigureOut">
              <a:rPr lang="nl-NL" smtClean="0"/>
              <a:t>3-12-2019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F4C38B8-4F93-AB4A-BF91-3BAB0A1FA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E7D9676-9048-9A4B-923A-A6E4D653F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F71D-DFB4-ED47-A87A-A008DE0623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5988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CF3130-F6D6-504B-9266-A6247CBEF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BCA8BA50-88EE-7F4C-AD20-BF49D28806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6601648-E0F0-A242-B150-458505F788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E8527D3-A8B5-B64D-8C02-F399587E8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5084-A2D7-A54F-AD1F-62DB36D6EABC}" type="datetimeFigureOut">
              <a:rPr lang="nl-NL" smtClean="0"/>
              <a:t>3-12-2019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2AB8CD0-2310-744B-BEA2-F15B9BD91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514BC85-222B-8348-BE99-4313B917E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2F71D-DFB4-ED47-A87A-A008DE0623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9870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4">
            <a:extLst>
              <a:ext uri="{FF2B5EF4-FFF2-40B4-BE49-F238E27FC236}">
                <a16:creationId xmlns:a16="http://schemas.microsoft.com/office/drawing/2014/main" id="{32457E5A-E802-4B9B-BE2A-DBBFFFD3480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810" y="2143"/>
            <a:ext cx="12184380" cy="6853713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302078C-E67D-344E-8D98-8C4599C4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9867" y="432262"/>
            <a:ext cx="9242367" cy="773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z="4400" b="1" dirty="0">
                <a:solidFill>
                  <a:srgbClr val="005394"/>
                </a:solidFill>
                <a:latin typeface="Signika" panose="02010003020600000004" pitchFamily="2" charset="0"/>
              </a:rPr>
              <a:t>Klik om een titel toe te voegen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6AE90B1-16EC-104D-B013-7A0C2FE9A5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785952A-D842-254F-834D-9CF72F69CD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ignika Light" panose="02010003020600000004" pitchFamily="2" charset="0"/>
              </a:defRPr>
            </a:lvl1pPr>
          </a:lstStyle>
          <a:p>
            <a:fld id="{59805084-A2D7-A54F-AD1F-62DB36D6EABC}" type="datetimeFigureOut">
              <a:rPr lang="nl-NL" smtClean="0"/>
              <a:pPr/>
              <a:t>3-12-2019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395F01B-DBD0-E942-8B6C-0BFA868AF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ignika Light" panose="02010003020600000004" pitchFamily="2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8EC4928-E730-1847-8FA4-3B3379D270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ignika Light" panose="02010003020600000004" pitchFamily="2" charset="0"/>
              </a:defRPr>
            </a:lvl1pPr>
          </a:lstStyle>
          <a:p>
            <a:fld id="{3E02F71D-DFB4-ED47-A87A-A008DE06232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9343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tx1"/>
          </a:solidFill>
          <a:latin typeface="Signika Light" panose="0201000302060000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5394"/>
          </a:solidFill>
          <a:latin typeface="Signika Light" panose="0201000302060000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5394"/>
          </a:solidFill>
          <a:latin typeface="Signika Light" panose="0201000302060000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5394"/>
          </a:solidFill>
          <a:latin typeface="Signika Light" panose="0201000302060000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5394"/>
          </a:solidFill>
          <a:latin typeface="Signika Light" panose="0201000302060000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5394"/>
          </a:solidFill>
          <a:latin typeface="Signika Light" panose="0201000302060000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D563CC7-A434-4C75-983F-B5DAD7A2D67E}"/>
              </a:ext>
            </a:extLst>
          </p:cNvPr>
          <p:cNvSpPr/>
          <p:nvPr/>
        </p:nvSpPr>
        <p:spPr>
          <a:xfrm>
            <a:off x="3048000" y="475916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005394"/>
                </a:solidFill>
                <a:latin typeface="Signika Light" panose="02010003020600000004" pitchFamily="2" charset="0"/>
              </a:rPr>
              <a:t>Nathanaël Middelkoop (</a:t>
            </a:r>
            <a:r>
              <a:rPr lang="en-US" dirty="0" err="1">
                <a:solidFill>
                  <a:srgbClr val="005394"/>
                </a:solidFill>
                <a:latin typeface="Signika Light" panose="02010003020600000004" pitchFamily="2" charset="0"/>
              </a:rPr>
              <a:t>Beleidsmedewerker</a:t>
            </a:r>
            <a:r>
              <a:rPr lang="en-US" dirty="0">
                <a:solidFill>
                  <a:srgbClr val="005394"/>
                </a:solidFill>
                <a:latin typeface="Signika Light" panose="02010003020600000004" pitchFamily="2" charset="0"/>
              </a:rPr>
              <a:t>)</a:t>
            </a:r>
          </a:p>
          <a:p>
            <a:pPr algn="ctr"/>
            <a:r>
              <a:rPr lang="en-US" dirty="0">
                <a:solidFill>
                  <a:srgbClr val="005394"/>
                </a:solidFill>
                <a:latin typeface="Signika Light" panose="02010003020600000004" pitchFamily="2" charset="0"/>
              </a:rPr>
              <a:t>26-11-2019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BEC599D-0FA3-4D23-8966-641C272F22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Onderzoek</a:t>
            </a:r>
            <a:r>
              <a:rPr lang="en-US" dirty="0"/>
              <a:t> &amp; </a:t>
            </a:r>
            <a:r>
              <a:rPr lang="en-US" dirty="0" err="1"/>
              <a:t>Wetenschap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97704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3F663D-8166-465A-B804-FAB9B4656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816" y="432262"/>
            <a:ext cx="9242367" cy="773083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/>
              <a:t>visserij &amp; </a:t>
            </a:r>
            <a:r>
              <a:rPr lang="nl-NL" dirty="0" err="1"/>
              <a:t>swimway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4AF7CD-E24C-481B-9BF1-48BBCE4C5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Inzet schepen voor onderzoek</a:t>
            </a:r>
          </a:p>
          <a:p>
            <a:r>
              <a:rPr lang="nl-NL" dirty="0"/>
              <a:t>Idee; spiering Waddenzee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9031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223BE5-C2A4-44C9-97B4-FF155A48B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NL" dirty="0"/>
              <a:t>Vragen?</a:t>
            </a:r>
          </a:p>
        </p:txBody>
      </p:sp>
      <p:pic>
        <p:nvPicPr>
          <p:cNvPr id="2054" name="Picture 6" descr="Gerelateerde afbeelding">
            <a:extLst>
              <a:ext uri="{FF2B5EF4-FFF2-40B4-BE49-F238E27FC236}">
                <a16:creationId xmlns:a16="http://schemas.microsoft.com/office/drawing/2014/main" id="{68165655-520A-4EB4-8671-80470FDF1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44" y="1509230"/>
            <a:ext cx="6831922" cy="383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702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8A9620-7FE5-4C06-B31A-1B903B928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676EEEE-7031-4BEB-9897-22925683B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9862B46-A24F-47E8-84DD-B645A2992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58"/>
            <a:ext cx="12192000" cy="682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00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AD7DA2-DC8C-4AC5-AD63-CE8D44DDF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816" y="456151"/>
            <a:ext cx="9242367" cy="773083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/>
              <a:t>Wie zijn wij?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6D2B56-6907-4104-88DE-6884B06C9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17513"/>
            <a:ext cx="10515600" cy="2306299"/>
          </a:xfrm>
        </p:spPr>
        <p:txBody>
          <a:bodyPr/>
          <a:lstStyle/>
          <a:p>
            <a:r>
              <a:rPr lang="nl-NL" dirty="0"/>
              <a:t>Koepelorganisatie waarin vijf </a:t>
            </a:r>
            <a:r>
              <a:rPr lang="nl-NL" dirty="0" err="1"/>
              <a:t>PO’s</a:t>
            </a:r>
            <a:r>
              <a:rPr lang="nl-NL" dirty="0"/>
              <a:t> actief zijn</a:t>
            </a:r>
          </a:p>
          <a:p>
            <a:r>
              <a:rPr lang="nl-NL" dirty="0"/>
              <a:t>Spreekbuis Nederlandse kottervissers</a:t>
            </a:r>
          </a:p>
          <a:p>
            <a:r>
              <a:rPr lang="nl-NL" dirty="0"/>
              <a:t>Vertegenwoordigen 2/3 aanvoerwaarde Nederlandse kottervloot</a:t>
            </a:r>
          </a:p>
          <a:p>
            <a:r>
              <a:rPr lang="nl-NL" dirty="0"/>
              <a:t>Nationale en internationale belangenbehartiging</a:t>
            </a:r>
          </a:p>
          <a:p>
            <a:r>
              <a:rPr lang="nl-NL" dirty="0"/>
              <a:t>Onderhouden contacten met stakeholders; overheid, wetenschap &amp; ngo’s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38996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CB8582C2-B93B-49C5-BFDD-379192EC2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787" y="556088"/>
            <a:ext cx="9242425" cy="773113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/>
              <a:t>visserij &amp; onderzoek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55781D9-1350-48AF-8BD7-CCF13AA11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20" y="1448933"/>
            <a:ext cx="4910369" cy="304098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E669E5C-A135-4EAA-8058-79F164094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448933"/>
            <a:ext cx="5548233" cy="312088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AF3D916-3C70-4460-8230-D9FC6FAF3D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8965" y="1180728"/>
            <a:ext cx="7571478" cy="535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08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48A49A-DC84-4F31-8730-5EF9634DB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816" y="432262"/>
            <a:ext cx="9242367" cy="773083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/>
              <a:t>visserij &amp; onderzoek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14742A-7622-4A60-A244-BABFD6269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TAC &amp; Quota worden vastgesteld op basis van bestandsschattingen ICES</a:t>
            </a:r>
          </a:p>
          <a:p>
            <a:r>
              <a:rPr lang="nl-NL" dirty="0"/>
              <a:t>Het beheer van onze zeeën wordt steeds ingewikkelder. Daarom is betrokkenheid van gebruikers van de zee erg belangrijk.</a:t>
            </a:r>
          </a:p>
          <a:p>
            <a:r>
              <a:rPr lang="nl-NL" dirty="0"/>
              <a:t>Sector ligt onder een vergrootglas en moet alles kunnen verantwoorden, bewijzen en aantonen</a:t>
            </a:r>
          </a:p>
        </p:txBody>
      </p:sp>
    </p:spTree>
    <p:extLst>
      <p:ext uri="{BB962C8B-B14F-4D97-AF65-F5344CB8AC3E}">
        <p14:creationId xmlns:p14="http://schemas.microsoft.com/office/powerpoint/2010/main" val="472962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841274-8D90-4FBF-867A-0506B9DB1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816" y="438396"/>
            <a:ext cx="9242367" cy="773083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/>
              <a:t>visserij &amp; onderzoek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F88AB7E-8DB3-4EE2-BDE8-786B0F2A9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2002; sector niet eens met bestandsschattingen en vangstquota voor tong en schol</a:t>
            </a:r>
          </a:p>
          <a:p>
            <a:r>
              <a:rPr lang="nl-NL" dirty="0"/>
              <a:t>Onderzoekssamenwerking wordt gestart om wederzijds begrip en kennis te vergroten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Resultaten na 15 jaar*: betrokkenheid sector bij wetenschap vergroot, begrip wetenschap praktijk vergroot, wederzijds gegroeid vertrouwen, inzet </a:t>
            </a:r>
            <a:r>
              <a:rPr lang="nl-NL" dirty="0" err="1"/>
              <a:t>ervaringkennis</a:t>
            </a:r>
            <a:r>
              <a:rPr lang="nl-NL" dirty="0"/>
              <a:t> sector voor beter </a:t>
            </a:r>
            <a:r>
              <a:rPr lang="nl-NL" dirty="0" err="1"/>
              <a:t>visstandonderzoek</a:t>
            </a:r>
            <a:r>
              <a:rPr lang="nl-NL" dirty="0"/>
              <a:t>, sector toegang tot nieuwe kennis &amp; netwerk.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sz="1400" dirty="0"/>
              <a:t>*Steins, N.A., Kraan, M.L., Van der </a:t>
            </a:r>
            <a:r>
              <a:rPr lang="nl-NL" sz="1400" dirty="0" err="1"/>
              <a:t>Reijden</a:t>
            </a:r>
            <a:r>
              <a:rPr lang="nl-NL" sz="1400" dirty="0"/>
              <a:t>, K.J., Quirijns, F.J., Van Broekhoven, W. &amp; J.J. Poos (2019). </a:t>
            </a:r>
            <a:r>
              <a:rPr lang="nl-NL" sz="1400" dirty="0" err="1"/>
              <a:t>Integrating</a:t>
            </a:r>
            <a:r>
              <a:rPr lang="nl-NL" sz="1400" dirty="0"/>
              <a:t> </a:t>
            </a:r>
            <a:r>
              <a:rPr lang="nl-NL" sz="1400" dirty="0" err="1"/>
              <a:t>collaborative</a:t>
            </a:r>
            <a:r>
              <a:rPr lang="nl-NL" sz="1400" dirty="0"/>
              <a:t> research in marine </a:t>
            </a:r>
            <a:r>
              <a:rPr lang="nl-NL" sz="1400" dirty="0" err="1"/>
              <a:t>science</a:t>
            </a:r>
            <a:r>
              <a:rPr lang="nl-NL" sz="1400" dirty="0"/>
              <a:t>: </a:t>
            </a:r>
            <a:r>
              <a:rPr lang="nl-NL" sz="1400" dirty="0" err="1"/>
              <a:t>Recommendations</a:t>
            </a:r>
            <a:r>
              <a:rPr lang="nl-NL" sz="1400" dirty="0"/>
              <a:t> </a:t>
            </a:r>
            <a:r>
              <a:rPr lang="nl-NL" sz="1400" dirty="0" err="1"/>
              <a:t>from</a:t>
            </a:r>
            <a:r>
              <a:rPr lang="nl-NL" sz="1400" dirty="0"/>
              <a:t> </a:t>
            </a:r>
            <a:r>
              <a:rPr lang="nl-NL" sz="1400" dirty="0" err="1"/>
              <a:t>an</a:t>
            </a:r>
            <a:r>
              <a:rPr lang="nl-NL" sz="1400" dirty="0"/>
              <a:t> </a:t>
            </a:r>
            <a:r>
              <a:rPr lang="nl-NL" sz="1400" dirty="0" err="1"/>
              <a:t>evaluation</a:t>
            </a:r>
            <a:r>
              <a:rPr lang="nl-NL" sz="1400" dirty="0"/>
              <a:t> of </a:t>
            </a:r>
            <a:r>
              <a:rPr lang="nl-NL" sz="1400" dirty="0" err="1"/>
              <a:t>evolving</a:t>
            </a:r>
            <a:r>
              <a:rPr lang="nl-NL" sz="1400" dirty="0"/>
              <a:t> </a:t>
            </a:r>
            <a:r>
              <a:rPr lang="nl-NL" sz="1400" dirty="0" err="1"/>
              <a:t>science</a:t>
            </a:r>
            <a:r>
              <a:rPr lang="nl-NL" sz="1400" dirty="0"/>
              <a:t> </a:t>
            </a:r>
            <a:r>
              <a:rPr lang="nl-NL" sz="1400" dirty="0" err="1"/>
              <a:t>industry</a:t>
            </a:r>
            <a:r>
              <a:rPr lang="nl-NL" sz="1400" dirty="0"/>
              <a:t> partnerships in Dutch </a:t>
            </a:r>
            <a:r>
              <a:rPr lang="nl-NL" sz="1400" dirty="0" err="1"/>
              <a:t>demersal</a:t>
            </a:r>
            <a:r>
              <a:rPr lang="nl-NL" sz="1400" dirty="0"/>
              <a:t> </a:t>
            </a:r>
            <a:r>
              <a:rPr lang="nl-NL" sz="1400" dirty="0" err="1"/>
              <a:t>fisheries</a:t>
            </a:r>
            <a:r>
              <a:rPr lang="nl-NL" sz="1400" dirty="0"/>
              <a:t>. Fish </a:t>
            </a:r>
            <a:r>
              <a:rPr lang="nl-NL" sz="1400" dirty="0" err="1"/>
              <a:t>and</a:t>
            </a:r>
            <a:r>
              <a:rPr lang="nl-NL" sz="1400" dirty="0"/>
              <a:t> </a:t>
            </a:r>
            <a:r>
              <a:rPr lang="nl-NL" sz="1400" dirty="0" err="1"/>
              <a:t>Fisheries</a:t>
            </a:r>
            <a:r>
              <a:rPr lang="nl-NL" sz="1400" dirty="0"/>
              <a:t>. DOI: 10.1111/faf.12423</a:t>
            </a:r>
          </a:p>
        </p:txBody>
      </p:sp>
    </p:spTree>
    <p:extLst>
      <p:ext uri="{BB962C8B-B14F-4D97-AF65-F5344CB8AC3E}">
        <p14:creationId xmlns:p14="http://schemas.microsoft.com/office/powerpoint/2010/main" val="3483289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DAB1BE-2B2F-43FC-9657-E797D635C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816" y="432262"/>
            <a:ext cx="9242367" cy="773083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/>
              <a:t>visserij &amp; onderzoek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68D409-B172-4FB1-B1CE-04CBF1918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pPr marL="1828800" lvl="4" indent="0">
              <a:buNone/>
            </a:pPr>
            <a:r>
              <a:rPr lang="nl-NL" sz="2000" b="1" dirty="0"/>
              <a:t>Wouter van Broekhoven (</a:t>
            </a:r>
            <a:r>
              <a:rPr lang="nl-NL" sz="2000" b="1" dirty="0" err="1"/>
              <a:t>Msc</a:t>
            </a:r>
            <a:r>
              <a:rPr lang="nl-NL" sz="2000" b="1" dirty="0"/>
              <a:t>.)</a:t>
            </a:r>
          </a:p>
          <a:p>
            <a:pPr marL="1828800" lvl="4" indent="0">
              <a:buNone/>
            </a:pPr>
            <a:r>
              <a:rPr lang="nl-NL" dirty="0"/>
              <a:t>wvanbroekhoven@visned.nl</a:t>
            </a:r>
          </a:p>
          <a:p>
            <a:pPr lvl="4"/>
            <a:endParaRPr lang="nl-NL" dirty="0"/>
          </a:p>
          <a:p>
            <a:endParaRPr lang="nl-NL" dirty="0"/>
          </a:p>
          <a:p>
            <a:r>
              <a:rPr lang="nl-NL" dirty="0"/>
              <a:t>Eigen wetenschappelijk medewerker in dienst om brug te slaan tussen wetenschap en sector</a:t>
            </a:r>
          </a:p>
        </p:txBody>
      </p:sp>
      <p:pic>
        <p:nvPicPr>
          <p:cNvPr id="1028" name="Picture 4" descr="Wouter van Broekhoven MSc.">
            <a:extLst>
              <a:ext uri="{FF2B5EF4-FFF2-40B4-BE49-F238E27FC236}">
                <a16:creationId xmlns:a16="http://schemas.microsoft.com/office/drawing/2014/main" id="{73D8BECA-9C27-4148-8D7D-A35006CDD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332" y="1825625"/>
            <a:ext cx="1547137" cy="2321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662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528D7A-AF92-42B6-8E56-FD5C6DB43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816" y="432262"/>
            <a:ext cx="9242367" cy="773083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/>
              <a:t>visserij &amp; onderzoek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81CA47-32A6-469A-A9B5-C8D29F81C4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err="1"/>
              <a:t>Benthis</a:t>
            </a:r>
            <a:r>
              <a:rPr lang="nl-NL" dirty="0"/>
              <a:t>; effect diverse visserijmethodes op bodemleven</a:t>
            </a:r>
          </a:p>
          <a:p>
            <a:r>
              <a:rPr lang="nl-NL" dirty="0" err="1"/>
              <a:t>Sumaris</a:t>
            </a:r>
            <a:r>
              <a:rPr lang="nl-NL" dirty="0"/>
              <a:t>; bevorderen beter beheer roggenbestand (</a:t>
            </a:r>
            <a:r>
              <a:rPr lang="nl-NL" dirty="0" err="1"/>
              <a:t>Interreg</a:t>
            </a:r>
            <a:r>
              <a:rPr lang="nl-NL" dirty="0"/>
              <a:t> 2 EU)</a:t>
            </a:r>
          </a:p>
          <a:p>
            <a:r>
              <a:rPr lang="nl-NL" dirty="0" err="1"/>
              <a:t>VisPluisVrij</a:t>
            </a:r>
            <a:r>
              <a:rPr lang="nl-NL" dirty="0"/>
              <a:t> &amp; </a:t>
            </a:r>
            <a:r>
              <a:rPr lang="nl-NL" dirty="0" err="1"/>
              <a:t>Healthy</a:t>
            </a:r>
            <a:r>
              <a:rPr lang="nl-NL" dirty="0"/>
              <a:t> </a:t>
            </a:r>
            <a:r>
              <a:rPr lang="nl-NL" dirty="0" err="1"/>
              <a:t>Seas</a:t>
            </a:r>
            <a:r>
              <a:rPr lang="nl-NL" dirty="0"/>
              <a:t>; recycling oude visnetten/opvissen plastic afval uit zee</a:t>
            </a:r>
          </a:p>
          <a:p>
            <a:r>
              <a:rPr lang="nl-NL" dirty="0" err="1"/>
              <a:t>Bedrijfssurveys</a:t>
            </a:r>
            <a:r>
              <a:rPr lang="nl-NL" dirty="0"/>
              <a:t>; vergelijken data </a:t>
            </a:r>
            <a:r>
              <a:rPr lang="nl-NL" dirty="0" err="1"/>
              <a:t>onderzoeks</a:t>
            </a:r>
            <a:r>
              <a:rPr lang="nl-NL" dirty="0"/>
              <a:t> en commerciële schepen bestandsschattingen</a:t>
            </a:r>
          </a:p>
          <a:p>
            <a:r>
              <a:rPr lang="nl-NL" dirty="0"/>
              <a:t>CERES; inzicht krijgen in oorzaken en gevolgen klimaatverandering op belangrijkste vis en schaaldieren Europa</a:t>
            </a:r>
          </a:p>
          <a:p>
            <a:r>
              <a:rPr lang="nl-NL" dirty="0"/>
              <a:t>Best </a:t>
            </a:r>
            <a:r>
              <a:rPr lang="nl-NL" dirty="0" err="1"/>
              <a:t>Practices</a:t>
            </a:r>
            <a:r>
              <a:rPr lang="nl-NL" dirty="0"/>
              <a:t> II; bijdrage aan de uitvoerbaarheid en naleefbaarheid van de aanlandplicht</a:t>
            </a:r>
          </a:p>
          <a:p>
            <a:r>
              <a:rPr lang="nl-NL" dirty="0"/>
              <a:t>Overlevingsonderzoek; verbeteren overlevingskansen tong, schol, tarbot, griet en rog</a:t>
            </a:r>
          </a:p>
          <a:p>
            <a:r>
              <a:rPr lang="nl-NL" dirty="0"/>
              <a:t>Innovatieproject garnalenvisserij; selectiviteitsverbetering garnalenvisserij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0941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225E54-A808-430D-97B9-3A6E814F1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9103" y="263587"/>
            <a:ext cx="10602897" cy="1591846"/>
          </a:xfrm>
        </p:spPr>
        <p:txBody>
          <a:bodyPr>
            <a:normAutofit/>
          </a:bodyPr>
          <a:lstStyle/>
          <a:p>
            <a:r>
              <a:rPr lang="nl-NL" dirty="0"/>
              <a:t>FDF; camera’s aan boord voor vangstregistratie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57FF63B-A83A-4EC4-A569-D02BCC40D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662" y="1895906"/>
            <a:ext cx="6264676" cy="469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99488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56C808A2-FD0B-A141-AA52-6EF7A54DA423}" vid="{2701EE31-0155-BE46-88E1-351B067471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VisNed_Powerpoint16-9</Template>
  <TotalTime>1264</TotalTime>
  <Words>342</Words>
  <Application>Microsoft Office PowerPoint</Application>
  <PresentationFormat>Breedbeeld</PresentationFormat>
  <Paragraphs>44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Signika</vt:lpstr>
      <vt:lpstr>Signika Light</vt:lpstr>
      <vt:lpstr>Kantoorthema</vt:lpstr>
      <vt:lpstr>Onderzoek &amp; Wetenschap</vt:lpstr>
      <vt:lpstr>PowerPoint-presentatie</vt:lpstr>
      <vt:lpstr>Wie zijn wij?</vt:lpstr>
      <vt:lpstr>visserij &amp; onderzoek</vt:lpstr>
      <vt:lpstr>visserij &amp; onderzoek</vt:lpstr>
      <vt:lpstr>visserij &amp; onderzoek</vt:lpstr>
      <vt:lpstr>visserij &amp; onderzoek</vt:lpstr>
      <vt:lpstr>visserij &amp; onderzoek</vt:lpstr>
      <vt:lpstr>FDF; camera’s aan boord voor vangstregistratie</vt:lpstr>
      <vt:lpstr>visserij &amp; swimway</vt:lpstr>
      <vt:lpstr>Vragen?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Klik om een titel toe te voegen</dc:title>
  <dc:creator>W. (Wouter) van Broekhoven | VisNed.nl</dc:creator>
  <cp:lastModifiedBy>martha Buitenkamp</cp:lastModifiedBy>
  <cp:revision>53</cp:revision>
  <dcterms:created xsi:type="dcterms:W3CDTF">2018-06-25T11:46:08Z</dcterms:created>
  <dcterms:modified xsi:type="dcterms:W3CDTF">2019-12-03T20:50:18Z</dcterms:modified>
</cp:coreProperties>
</file>