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6" r:id="rId3"/>
    <p:sldId id="279" r:id="rId4"/>
    <p:sldId id="974" r:id="rId5"/>
    <p:sldId id="973" r:id="rId6"/>
    <p:sldId id="264" r:id="rId7"/>
    <p:sldId id="270" r:id="rId8"/>
    <p:sldId id="293" r:id="rId9"/>
    <p:sldId id="292" r:id="rId10"/>
    <p:sldId id="298" r:id="rId11"/>
    <p:sldId id="262" r:id="rId12"/>
    <p:sldId id="299" r:id="rId13"/>
    <p:sldId id="269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lmer Cleveringa" initials="JC" lastIdx="5" clrIdx="0">
    <p:extLst>
      <p:ext uri="{19B8F6BF-5375-455C-9EA6-DF929625EA0E}">
        <p15:presenceInfo xmlns:p15="http://schemas.microsoft.com/office/powerpoint/2012/main" userId="S::jelmer.cleveringa@arcadis.com::3eb4de8e-12fe-4a78-9fc3-3250c87958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FFD98D-7A4E-4E04-80E8-BA7541CC25FF}" v="17" dt="2019-12-03T04:47:13.4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53" y="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238ECF-D44C-4454-ADD6-28FBE06D5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032" y="2329220"/>
            <a:ext cx="9143999" cy="1388705"/>
          </a:xfrm>
        </p:spPr>
        <p:txBody>
          <a:bodyPr lIns="0" tIns="0" rIns="0" bIns="0" anchor="t" anchorCtr="0">
            <a:noAutofit/>
          </a:bodyPr>
          <a:lstStyle>
            <a:lvl1pPr algn="l">
              <a:defRPr sz="5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500DE37-DFD3-4D7D-A813-74D7C882F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2658" y="3834607"/>
            <a:ext cx="9144000" cy="36512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0872D2-CDCD-4F07-8A6D-69FCBE4C4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7654-A8DD-48D7-AAE1-740C39B14C31}" type="datetimeFigureOut">
              <a:rPr lang="nl-NL" smtClean="0"/>
              <a:t>3-12-2019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53FD72-7E35-4907-8177-734CB2229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272CCC-0B9E-4838-AA51-4BBCA67A0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0539-1FFD-4E1A-8447-2B1247AD4F0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C5C8525C-6890-4B09-A74D-39B3B85535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5" y="4397376"/>
            <a:ext cx="2251075" cy="20774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  <a:latin typeface="+mj-lt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72F1A4E-5793-41A0-B92B-45DC264FA1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8256" y="4394202"/>
            <a:ext cx="2251075" cy="20774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  <a:latin typeface="+mj-lt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nl-NL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037955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BCF76-883A-4327-B01B-88BF01C8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3B0BCF8-00C5-4E9F-BCA4-E34BCF0B6773}" type="datetimeFigureOut">
              <a:rPr lang="en-US"/>
              <a:pPr>
                <a:defRPr/>
              </a:pPr>
              <a:t>12/3/2019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54A8EB-2CA9-41B0-9DF8-5CBD1F930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82FC7-A105-4EE1-8E0E-79489C77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ADA875E-666E-464D-BA97-EF8131948D6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3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05BF80-D01A-4337-B1D3-61F0CED6E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3B0BCF8-00C5-4E9F-BCA4-E34BCF0B6773}" type="datetimeFigureOut">
              <a:rPr lang="en-US"/>
              <a:pPr>
                <a:defRPr/>
              </a:pPr>
              <a:t>12/3/2019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B6280E-61B6-429E-AFF8-4B74A21B9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B4CD70-3FA6-4BA6-BC15-AF090D9E1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D9A0AB6-FA33-4345-80A1-D6A45A26E32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42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A17A8E-246B-4557-9EB5-839B20D39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3B0BCF8-00C5-4E9F-BCA4-E34BCF0B6773}" type="datetimeFigureOut">
              <a:rPr lang="en-US"/>
              <a:pPr>
                <a:defRPr/>
              </a:pPr>
              <a:t>12/3/2019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65EFC0-5AB6-485A-98FF-73AA8BB64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D4A24-BD3B-4C6F-9671-D9027DBD5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7A434B-C508-4108-BA4B-B124AC687E7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79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73B85D-9A5B-4C4C-B9EE-02F55DC5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3B0BCF8-00C5-4E9F-BCA4-E34BCF0B6773}" type="datetimeFigureOut">
              <a:rPr lang="en-US"/>
              <a:pPr>
                <a:defRPr/>
              </a:pPr>
              <a:t>12/3/2019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8E6A33-0CC2-4606-B612-5B520B69D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D3E7F-3D1B-4996-8BA9-E72CBD665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95665CE-1590-4484-822C-1895F81AAFB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54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2EBB13-53BD-4989-B7FA-832F484C4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3B0BCF8-00C5-4E9F-BCA4-E34BCF0B6773}" type="datetimeFigureOut">
              <a:rPr lang="en-US"/>
              <a:pPr>
                <a:defRPr/>
              </a:pPr>
              <a:t>12/3/2019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83020D-5A8B-489C-AE4F-1090DD86F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8E5881-863D-479E-AE46-D934BEB7F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9B55FB6-5DFD-4D39-87BA-03628D90FFA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55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6C4265-27D3-4974-AF79-B27310218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3B0BCF8-00C5-4E9F-BCA4-E34BCF0B6773}" type="datetimeFigureOut">
              <a:rPr lang="en-US"/>
              <a:pPr>
                <a:defRPr/>
              </a:pPr>
              <a:t>12/3/2019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7F94B-BD5A-4D60-B2DA-58882709D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1F3C97-C3D4-43B0-8656-817480E87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E8CFE82-D353-42BB-92D9-7F2DAB94DF8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19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9D733-1EEB-4356-9037-ED14B24A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3B0BCF8-00C5-4E9F-BCA4-E34BCF0B6773}" type="datetimeFigureOut">
              <a:rPr lang="en-US"/>
              <a:pPr>
                <a:defRPr/>
              </a:pPr>
              <a:t>12/3/2019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2295B-C14E-49A3-885E-6E50DC4F5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058AC-02F3-4E28-8F79-BF4F9F8E8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B5F00CE-89F4-404B-9B7C-E398B63FD1C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32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F2E9F-5192-4CE4-A5F8-C4954C336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3B0BCF8-00C5-4E9F-BCA4-E34BCF0B6773}" type="datetimeFigureOut">
              <a:rPr lang="en-US"/>
              <a:pPr>
                <a:defRPr/>
              </a:pPr>
              <a:t>12/3/2019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5779A-4C83-4B2A-9EA0-DB0488308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6163F-7E27-4B96-972A-F96E1A962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CFC81B9-9614-4042-B056-29A5B0DD1E6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64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lg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000" y="1295999"/>
            <a:ext cx="112032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/>
              <a:t>Klik om de stijl te bewerken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624417" y="2070000"/>
            <a:ext cx="11203200" cy="4140000"/>
          </a:xfrm>
        </p:spPr>
        <p:txBody>
          <a:bodyPr/>
          <a:lstStyle>
            <a:lvl4pPr marL="1274763" indent="-285750">
              <a:buFont typeface="Verdana" pitchFamily="34" charset="0"/>
              <a:buChar char="–"/>
              <a:defRPr sz="1800"/>
            </a:lvl4pPr>
            <a:lvl5pPr marL="1631950" indent="-285750">
              <a:buFont typeface="Verdana" pitchFamily="34" charset="0"/>
              <a:buChar char="»"/>
              <a:defRPr/>
            </a:lvl5pPr>
          </a:lstStyle>
          <a:p>
            <a:pPr lvl="0"/>
            <a:r>
              <a:rPr lang="nl-NL" noProof="0" dirty="0" err="1"/>
              <a:t>Klik</a:t>
            </a:r>
            <a:r>
              <a:rPr lang="nl-NL" noProof="0" dirty="0"/>
              <a:t> </a:t>
            </a:r>
            <a:r>
              <a:rPr lang="nl-NL" noProof="0" dirty="0" err="1"/>
              <a:t>om</a:t>
            </a:r>
            <a:r>
              <a:rPr lang="nl-NL" noProof="0" dirty="0"/>
              <a:t> de </a:t>
            </a:r>
            <a:r>
              <a:rPr lang="nl-NL" noProof="0" dirty="0" err="1"/>
              <a:t>modelstijlen</a:t>
            </a:r>
            <a:r>
              <a:rPr lang="nl-NL" noProof="0" dirty="0"/>
              <a:t> </a:t>
            </a:r>
            <a:r>
              <a:rPr lang="nl-NL" noProof="0" dirty="0" err="1"/>
              <a:t>te</a:t>
            </a:r>
            <a:r>
              <a:rPr lang="nl-NL" noProof="0" dirty="0"/>
              <a:t> </a:t>
            </a:r>
            <a:r>
              <a:rPr lang="nl-NL" noProof="0" dirty="0" err="1"/>
              <a:t>bewerken</a:t>
            </a:r>
            <a:endParaRPr lang="nl-NL" noProof="0" dirty="0"/>
          </a:p>
          <a:p>
            <a:pPr lvl="1"/>
            <a:r>
              <a:rPr lang="nl-NL" noProof="0" dirty="0" err="1"/>
              <a:t>Tweede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2"/>
            <a:r>
              <a:rPr lang="nl-NL" noProof="0" dirty="0" err="1"/>
              <a:t>Derde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3"/>
            <a:r>
              <a:rPr lang="nl-NL" noProof="0" dirty="0" err="1"/>
              <a:t>Vierde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4"/>
            <a:r>
              <a:rPr lang="nl-NL" noProof="0" dirty="0" err="1"/>
              <a:t>Vijfde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</p:txBody>
      </p:sp>
      <p:sp>
        <p:nvSpPr>
          <p:cNvPr id="4" name="Tijdelijke aanduiding voor datum 2">
            <a:extLst>
              <a:ext uri="{FF2B5EF4-FFF2-40B4-BE49-F238E27FC236}">
                <a16:creationId xmlns:a16="http://schemas.microsoft.com/office/drawing/2014/main" id="{8B3DC55E-F00D-47B8-A3AB-1C763AA9BA7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 februari 2018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5835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CAACD-FA94-4F87-B91F-DE213B97C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4DA882-B92F-4DC5-868C-AE127302D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58C4F5-93AD-464C-A948-8609515C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7654-A8DD-48D7-AAE1-740C39B14C31}" type="datetimeFigureOut">
              <a:rPr lang="nl-NL" smtClean="0"/>
              <a:t>3-12-2019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6A817B-FBE5-4F54-8F4E-A84D685DB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1393BB-6E30-4B24-A8AD-0932713FA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0539-1FFD-4E1A-8447-2B1247AD4F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772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Quot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CAACD-FA94-4F87-B91F-DE213B97C4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805" y="2477886"/>
            <a:ext cx="10515600" cy="951114"/>
          </a:xfrm>
        </p:spPr>
        <p:txBody>
          <a:bodyPr>
            <a:normAutofit/>
          </a:bodyPr>
          <a:lstStyle>
            <a:lvl1pPr>
              <a:defRPr sz="2200" b="1" i="1">
                <a:latin typeface="+mn-lt"/>
              </a:defRPr>
            </a:lvl1pPr>
          </a:lstStyle>
          <a:p>
            <a:r>
              <a:rPr lang="nl-NL" dirty="0"/>
              <a:t>Klik om een quote in te voegen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4DA882-B92F-4DC5-868C-AE127302D83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2185" y="3505200"/>
            <a:ext cx="10515600" cy="573088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- Naam en achternaam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58C4F5-93AD-464C-A948-8609515C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7654-A8DD-48D7-AAE1-740C39B14C31}" type="datetimeFigureOut">
              <a:rPr lang="nl-NL" smtClean="0"/>
              <a:t>3-12-2019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6A817B-FBE5-4F54-8F4E-A84D685DB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1393BB-6E30-4B24-A8AD-0932713FA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0539-1FFD-4E1A-8447-2B1247AD4F0B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 descr="Afbeelding met teken&#10;&#10;Beschrijving is gegenereerd met hoge betrouwbaarheid">
            <a:extLst>
              <a:ext uri="{FF2B5EF4-FFF2-40B4-BE49-F238E27FC236}">
                <a16:creationId xmlns:a16="http://schemas.microsoft.com/office/drawing/2014/main" id="{D79DC898-650B-41DF-B6B6-528B4C0ED3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387" y="457666"/>
            <a:ext cx="2392013" cy="51549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592ECE96-BB4F-494B-B621-5BAC958A47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3609"/>
            <a:ext cx="12192000" cy="65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22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tekst en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CAACD-FA94-4F87-B91F-DE213B97C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85" y="1173955"/>
            <a:ext cx="7920000" cy="573088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4DA882-B92F-4DC5-868C-AE127302D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185" y="1813320"/>
            <a:ext cx="79200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58C4F5-93AD-464C-A948-8609515C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7654-A8DD-48D7-AAE1-740C39B14C31}" type="datetimeFigureOut">
              <a:rPr lang="nl-NL" smtClean="0"/>
              <a:t>3-12-2019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6A817B-FBE5-4F54-8F4E-A84D685DB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1393BB-6E30-4B24-A8AD-0932713FA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0539-1FFD-4E1A-8447-2B1247AD4F0B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 descr="Afbeelding met persoon, buiten, man&#10;&#10;Beschrijving is gegenereerd met zeer hoge betrouwbaarheid">
            <a:extLst>
              <a:ext uri="{FF2B5EF4-FFF2-40B4-BE49-F238E27FC236}">
                <a16:creationId xmlns:a16="http://schemas.microsoft.com/office/drawing/2014/main" id="{63E4FE86-B8EA-42AB-ACE9-2086E7E5A9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000" y="1440000"/>
            <a:ext cx="2412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0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oto"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0790AC9-436E-438D-960D-1E9DF95D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7654-A8DD-48D7-AAE1-740C39B14C31}" type="datetimeFigureOut">
              <a:rPr lang="nl-NL" smtClean="0"/>
              <a:t>3-12-2019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96A738A-F523-4CFA-81AB-C41BA3458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571E6FA-B3A2-46C2-A41A-170382682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0539-1FFD-4E1A-8447-2B1247AD4F0B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E9A16E6-0BAF-4BD7-A4B0-5C6F7794F6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685" y="447674"/>
            <a:ext cx="2409598" cy="51860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325E373-8486-4740-B287-5B93212B5C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3609"/>
            <a:ext cx="12192000" cy="65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0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aatste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54F1F0-49A7-4FB3-AA3F-D461405BF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D3344F1-0E13-4C2B-86C2-F764158F0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7654-A8DD-48D7-AAE1-740C39B14C31}" type="datetimeFigureOut">
              <a:rPr lang="nl-NL" smtClean="0"/>
              <a:t>3-12-2019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D2C8FA9-174E-43A8-BDE4-6728DFBFC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A157F2-4853-4611-A2BF-07743BC9E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0539-1FFD-4E1A-8447-2B1247AD4F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171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28B87-5EBC-48C2-A411-6E9D6CE04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3B0BCF8-00C5-4E9F-BCA4-E34BCF0B6773}" type="datetimeFigureOut">
              <a:rPr lang="en-US"/>
              <a:pPr>
                <a:defRPr/>
              </a:pPr>
              <a:t>12/3/2019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EE6E8-4902-4BCA-9DDA-A6341098C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B361F-EDF2-49EF-B942-131B30ED6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6E4C529-A73B-4EA4-9688-3D08D2714F9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FAE52-58AC-4B3E-87FF-E21DF889C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3B0BCF8-00C5-4E9F-BCA4-E34BCF0B6773}" type="datetimeFigureOut">
              <a:rPr lang="en-US"/>
              <a:pPr>
                <a:defRPr/>
              </a:pPr>
              <a:t>12/3/2019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F51AC-2E3E-407D-A8FB-7983469EA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34EA0-947A-4BF0-997D-4CD243AC6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18A8B15-E765-400C-9E2C-769F9B21AE1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6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DC2C3-8A75-4AE3-A038-494B4C476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3B0BCF8-00C5-4E9F-BCA4-E34BCF0B6773}" type="datetimeFigureOut">
              <a:rPr lang="en-US"/>
              <a:pPr>
                <a:defRPr/>
              </a:pPr>
              <a:t>12/3/2019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E4F0B-0035-408D-ACD7-503BABC52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F36F2-E0F1-4E3B-9E8B-E782826BB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D20B125-5671-4BE5-BEEE-9F9BC6A1831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03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398593AB-0E1C-4DFD-840D-4E1AE207475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48" y="1502991"/>
            <a:ext cx="1360478" cy="137648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CB996C7-595F-45AE-A574-55F06478A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85" y="1173955"/>
            <a:ext cx="10515600" cy="5730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202EA2A-04D9-4075-B8FB-74DA2FAC3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185" y="181332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94643D-151F-4C46-A11E-89B0CFEE5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D7654-A8DD-48D7-AAE1-740C39B14C31}" type="datetimeFigureOut">
              <a:rPr lang="nl-NL" smtClean="0"/>
              <a:t>3-12-2019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647342-9F03-4ED6-84A8-9E07173C8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4464B57-FB49-4791-8B2F-38AAEC35B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90539-1FFD-4E1A-8447-2B1247AD4F0B}" type="slidenum">
              <a:rPr lang="nl-NL" smtClean="0"/>
              <a:t>‹nr.›</a:t>
            </a:fld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95FFEDAE-27D0-4534-BFF8-5CE8377BD3E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95606" y="449450"/>
            <a:ext cx="2415751" cy="520389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0CF78A2-801B-4A7A-8728-9F77F67F099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3609"/>
            <a:ext cx="12192000" cy="65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8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5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77800" indent="-1778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>
            <a:extLst>
              <a:ext uri="{FF2B5EF4-FFF2-40B4-BE49-F238E27FC236}">
                <a16:creationId xmlns:a16="http://schemas.microsoft.com/office/drawing/2014/main" id="{8DE34991-F568-4C54-8790-EFF7E103F6B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</a:p>
        </p:txBody>
      </p:sp>
      <p:sp>
        <p:nvSpPr>
          <p:cNvPr id="17411" name="Text Placeholder 2">
            <a:extLst>
              <a:ext uri="{FF2B5EF4-FFF2-40B4-BE49-F238E27FC236}">
                <a16:creationId xmlns:a16="http://schemas.microsoft.com/office/drawing/2014/main" id="{B42349AE-2DFB-42E0-BF50-88B27601C8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44040-62F4-4C0A-892A-92C4EBA83D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33B0BCF8-00C5-4E9F-BCA4-E34BCF0B6773}" type="datetimeFigureOut">
              <a:rPr lang="en-US"/>
              <a:pPr>
                <a:defRPr/>
              </a:pPr>
              <a:t>12/3/2019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7DFCB-3A46-4BF3-8322-09AD37FC2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D9E05-1D1B-498E-A4B8-3134F7E2F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1C9462A8-F803-47DD-8D0A-CC939E4F99D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0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B188C8-AF54-425E-9679-2C9199E4B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2658" y="1847630"/>
            <a:ext cx="9143999" cy="1388705"/>
          </a:xfrm>
        </p:spPr>
        <p:txBody>
          <a:bodyPr/>
          <a:lstStyle/>
          <a:p>
            <a:r>
              <a:rPr lang="nl-NL" sz="5400" dirty="0"/>
              <a:t>Varen en baggeren </a:t>
            </a:r>
            <a:r>
              <a:rPr lang="nl-NL" dirty="0"/>
              <a:t>in de Nederlandse Waddenzee</a:t>
            </a:r>
            <a:r>
              <a:rPr lang="nl-NL" sz="2400" dirty="0"/>
              <a:t>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57CD197-C45E-48FD-96CB-8E6022358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2658" y="3621666"/>
            <a:ext cx="9144000" cy="365126"/>
          </a:xfrm>
        </p:spPr>
        <p:txBody>
          <a:bodyPr>
            <a:noAutofit/>
          </a:bodyPr>
          <a:lstStyle/>
          <a:p>
            <a:r>
              <a:rPr lang="nl-NL" sz="2400" dirty="0">
                <a:solidFill>
                  <a:prstClr val="black"/>
                </a:solidFill>
              </a:rPr>
              <a:t>Het verband met zeespiegelstijging en sedimentatie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Hein Sas, 04-12-2019</a:t>
            </a:r>
          </a:p>
        </p:txBody>
      </p:sp>
    </p:spTree>
    <p:extLst>
      <p:ext uri="{BB962C8B-B14F-4D97-AF65-F5344CB8AC3E}">
        <p14:creationId xmlns:p14="http://schemas.microsoft.com/office/powerpoint/2010/main" val="2973597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03E910-D4A0-43B2-9B25-3D99DC00E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Bij de Nederlandse kust: ook geringe versnelling?</a:t>
            </a:r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7EE9965A-C324-4DFA-BE58-F8E7F82DAE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74270" y="1747043"/>
            <a:ext cx="9653475" cy="4102612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EDA0CCCC-EAC4-41DC-AC69-C26AD5B41791}"/>
              </a:ext>
            </a:extLst>
          </p:cNvPr>
          <p:cNvSpPr txBox="1"/>
          <p:nvPr/>
        </p:nvSpPr>
        <p:spPr>
          <a:xfrm>
            <a:off x="8639533" y="2248669"/>
            <a:ext cx="27682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Trend sinds 1890 = </a:t>
            </a:r>
          </a:p>
          <a:p>
            <a:r>
              <a:rPr lang="nl-NL" b="1" dirty="0"/>
              <a:t>ca. 2 mm per jaar</a:t>
            </a:r>
          </a:p>
          <a:p>
            <a:endParaRPr lang="nl-NL" b="1" dirty="0"/>
          </a:p>
          <a:p>
            <a:r>
              <a:rPr lang="nl-NL" b="1" dirty="0"/>
              <a:t>Misschien treedt sinds ca. 1995 een kleine versnelling op</a:t>
            </a:r>
          </a:p>
          <a:p>
            <a:endParaRPr lang="nl-NL" b="1" dirty="0"/>
          </a:p>
          <a:p>
            <a:r>
              <a:rPr lang="nl-NL" b="1" dirty="0"/>
              <a:t>Waddenacademie zoekt uit (rapport begin 2020)</a:t>
            </a:r>
          </a:p>
          <a:p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A2B1E3D2-50CB-4918-84C2-0EDECC9201F3}"/>
              </a:ext>
            </a:extLst>
          </p:cNvPr>
          <p:cNvSpPr/>
          <p:nvPr/>
        </p:nvSpPr>
        <p:spPr>
          <a:xfrm>
            <a:off x="2679828" y="5849655"/>
            <a:ext cx="4901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Ref.: Zeespiegelmonitor 2018, Baart et al., 2019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8189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03BCD-EABB-4327-96BD-2042D6CF6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1221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nl-NL" dirty="0"/>
              <a:t>Verwachting tot ca. 2050: netto aanslibbing gaat door, daarna langzaam omslag</a:t>
            </a:r>
          </a:p>
        </p:txBody>
      </p:sp>
      <p:grpSp>
        <p:nvGrpSpPr>
          <p:cNvPr id="7" name="Groep 4">
            <a:extLst>
              <a:ext uri="{FF2B5EF4-FFF2-40B4-BE49-F238E27FC236}">
                <a16:creationId xmlns:a16="http://schemas.microsoft.com/office/drawing/2014/main" id="{FFDE7DD4-94B0-4007-B887-CCFB05237C4A}"/>
              </a:ext>
            </a:extLst>
          </p:cNvPr>
          <p:cNvGrpSpPr>
            <a:grpSpLocks/>
          </p:cNvGrpSpPr>
          <p:nvPr/>
        </p:nvGrpSpPr>
        <p:grpSpPr bwMode="auto">
          <a:xfrm>
            <a:off x="1043975" y="1690675"/>
            <a:ext cx="11907938" cy="4545152"/>
            <a:chOff x="-3072123" y="1253044"/>
            <a:chExt cx="11315635" cy="5313363"/>
          </a:xfrm>
        </p:grpSpPr>
        <p:pic>
          <p:nvPicPr>
            <p:cNvPr id="8" name="Picture 2" descr="sedero_19252005_total">
              <a:extLst>
                <a:ext uri="{FF2B5EF4-FFF2-40B4-BE49-F238E27FC236}">
                  <a16:creationId xmlns:a16="http://schemas.microsoft.com/office/drawing/2014/main" id="{64CEA39C-6FE1-431E-80B4-23916D3E61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72123" y="1253044"/>
              <a:ext cx="7848600" cy="531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C57B4B65-7675-4B53-827E-D28D1CC616F5}"/>
                </a:ext>
              </a:extLst>
            </p:cNvPr>
            <p:cNvSpPr/>
            <p:nvPr/>
          </p:nvSpPr>
          <p:spPr>
            <a:xfrm>
              <a:off x="4716361" y="3704803"/>
              <a:ext cx="3527151" cy="23172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0"/>
                </a:spcBef>
                <a:defRPr/>
              </a:pPr>
              <a:endParaRPr lang="nl-NL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1" name="Ovaal 10">
            <a:extLst>
              <a:ext uri="{FF2B5EF4-FFF2-40B4-BE49-F238E27FC236}">
                <a16:creationId xmlns:a16="http://schemas.microsoft.com/office/drawing/2014/main" id="{A142B976-E766-41C9-BD37-2F39B54A27B1}"/>
              </a:ext>
            </a:extLst>
          </p:cNvPr>
          <p:cNvSpPr/>
          <p:nvPr/>
        </p:nvSpPr>
        <p:spPr>
          <a:xfrm rot="7473165">
            <a:off x="8009551" y="2367601"/>
            <a:ext cx="324456" cy="53928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C16534A4-82F6-4E7D-B967-EDE2B8D6F00C}"/>
              </a:ext>
            </a:extLst>
          </p:cNvPr>
          <p:cNvSpPr/>
          <p:nvPr/>
        </p:nvSpPr>
        <p:spPr>
          <a:xfrm rot="5400000">
            <a:off x="6662251" y="2529829"/>
            <a:ext cx="324456" cy="53928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5BC7A417-6AFD-4D30-B95C-34C44711380A}"/>
              </a:ext>
            </a:extLst>
          </p:cNvPr>
          <p:cNvSpPr/>
          <p:nvPr/>
        </p:nvSpPr>
        <p:spPr>
          <a:xfrm rot="5983166">
            <a:off x="4718300" y="3693609"/>
            <a:ext cx="324456" cy="53928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7674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F7B495-14F4-4A5F-A3C2-1A88D918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85" y="1086272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nl-NL" dirty="0"/>
              <a:t>Waarnemingen en voorspellingen: baggeren, sedimentatie en zeespiegelstijging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B4276C-09AD-477E-8631-1FB3FEC8B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185" y="1791222"/>
            <a:ext cx="10515600" cy="4155870"/>
          </a:xfrm>
        </p:spPr>
        <p:txBody>
          <a:bodyPr>
            <a:normAutofit/>
          </a:bodyPr>
          <a:lstStyle/>
          <a:p>
            <a:pPr marL="360000" indent="-342900" defTabSz="180000">
              <a:buFont typeface="Wingdings" panose="05000000000000000000" pitchFamily="2" charset="2"/>
              <a:buChar char="Ø"/>
              <a:tabLst>
                <a:tab pos="36000" algn="l"/>
              </a:tabLst>
            </a:pPr>
            <a:r>
              <a:rPr lang="nl-NL" sz="2100" dirty="0"/>
              <a:t>Waarnemingen: </a:t>
            </a:r>
          </a:p>
          <a:p>
            <a:pPr marL="537800" lvl="2" indent="-342900" defTabSz="180000">
              <a:buFont typeface="Wingdings" panose="05000000000000000000" pitchFamily="2" charset="2"/>
              <a:buChar char="Ø"/>
              <a:tabLst>
                <a:tab pos="36000" algn="l"/>
              </a:tabLst>
            </a:pPr>
            <a:r>
              <a:rPr lang="nl-NL" sz="2000" b="1" dirty="0"/>
              <a:t>Gemiddeld is de wadbodem (door sedimentatie) de laatste eeuw harder gestegen dan de zeespiegel</a:t>
            </a:r>
          </a:p>
          <a:p>
            <a:pPr marL="537800" lvl="2" indent="-342900" defTabSz="180000">
              <a:buFont typeface="Wingdings" panose="05000000000000000000" pitchFamily="2" charset="2"/>
              <a:buChar char="Ø"/>
              <a:tabLst>
                <a:tab pos="36000" algn="l"/>
              </a:tabLst>
            </a:pPr>
            <a:r>
              <a:rPr lang="nl-NL" sz="2000" b="1" dirty="0"/>
              <a:t>En het baggeren navenant</a:t>
            </a:r>
          </a:p>
          <a:p>
            <a:pPr marL="360000" indent="-342900" defTabSz="180000">
              <a:buFont typeface="Wingdings" panose="05000000000000000000" pitchFamily="2" charset="2"/>
              <a:buChar char="Ø"/>
              <a:tabLst>
                <a:tab pos="36000" algn="l"/>
              </a:tabLst>
            </a:pPr>
            <a:r>
              <a:rPr lang="nl-NL" sz="2100" dirty="0"/>
              <a:t>Voorspellingen: </a:t>
            </a:r>
          </a:p>
          <a:p>
            <a:pPr marL="1422400" lvl="3" indent="-342900" defTabSz="180000">
              <a:buFont typeface="Wingdings" panose="05000000000000000000" pitchFamily="2" charset="2"/>
              <a:buChar char="§"/>
              <a:tabLst>
                <a:tab pos="36000" algn="l"/>
              </a:tabLst>
            </a:pPr>
            <a:r>
              <a:rPr lang="nl-NL" sz="2000" b="1" dirty="0"/>
              <a:t>Wadbodem stijgt waarschijnlijk mee tot circa 2050</a:t>
            </a:r>
          </a:p>
          <a:p>
            <a:pPr marL="1422400" lvl="3" indent="-342900" defTabSz="180000">
              <a:buFont typeface="Wingdings" panose="05000000000000000000" pitchFamily="2" charset="2"/>
              <a:buChar char="§"/>
              <a:tabLst>
                <a:tab pos="36000" algn="l"/>
              </a:tabLst>
            </a:pPr>
            <a:r>
              <a:rPr lang="nl-NL" sz="2000" b="1" dirty="0"/>
              <a:t>Baggerprobleem blijft tot die tijd bestaan, als we niks anders gaan doen</a:t>
            </a:r>
          </a:p>
          <a:p>
            <a:pPr marL="1422400" lvl="3" indent="-342900" defTabSz="180000">
              <a:buFont typeface="Wingdings" panose="05000000000000000000" pitchFamily="2" charset="2"/>
              <a:buChar char="§"/>
              <a:tabLst>
                <a:tab pos="36000" algn="l"/>
              </a:tabLst>
            </a:pPr>
            <a:r>
              <a:rPr lang="nl-NL" sz="2000" b="1" dirty="0"/>
              <a:t>Omslag na ca. 2050: Waddenzee gaat tot ca. 2100 langzaam ‘verdrinken’, daarna sneller</a:t>
            </a:r>
          </a:p>
          <a:p>
            <a:pPr marL="360000" lvl="2" indent="-342900" defTabSz="180000">
              <a:buFont typeface="Wingdings" panose="05000000000000000000" pitchFamily="2" charset="2"/>
              <a:buChar char="Ø"/>
              <a:tabLst>
                <a:tab pos="36000" algn="l"/>
              </a:tabLst>
            </a:pPr>
            <a:endParaRPr lang="nl-NL" sz="2100" b="1" dirty="0"/>
          </a:p>
          <a:p>
            <a:pPr marL="17100" lvl="1" defTabSz="180000">
              <a:tabLst>
                <a:tab pos="36000" algn="l"/>
              </a:tabLst>
            </a:pPr>
            <a:r>
              <a:rPr lang="nl-NL" sz="2100" dirty="0">
                <a:solidFill>
                  <a:schemeClr val="tx2"/>
                </a:solidFill>
                <a:latin typeface="+mj-lt"/>
              </a:rPr>
              <a:t>NB: Er zijn geen 100% zekerheden, vinger aan de pols houden bij Kennisprogramma Zeespiegelstijging t.b.v. Deltaprogramma </a:t>
            </a:r>
          </a:p>
          <a:p>
            <a:endParaRPr lang="nl-NL" sz="1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3670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531174-57B8-401F-853F-AB82C38DC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Baggeren, sedimentatie en zeespiegelstijging in de Waddenzee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8DC56A-6199-41C2-8231-4F5CB74A5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Baggeren t.b.v. varen door de Waddenzee: trend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Oorzaken trend: sedimentatie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Wat doet zeespiegelstijging?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Voorspelling: tot 2050 en erna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5005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>
            <a:extLst>
              <a:ext uri="{FF2B5EF4-FFF2-40B4-BE49-F238E27FC236}">
                <a16:creationId xmlns:a16="http://schemas.microsoft.com/office/drawing/2014/main" id="{C15A0D4A-2116-40F2-982A-F4FE20B4E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268414"/>
            <a:ext cx="8828087" cy="5519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15" name="Titel 1">
            <a:extLst>
              <a:ext uri="{FF2B5EF4-FFF2-40B4-BE49-F238E27FC236}">
                <a16:creationId xmlns:a16="http://schemas.microsoft.com/office/drawing/2014/main" id="{F830D32E-4CF5-4409-ADCA-3AD4C60F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250" y="260350"/>
            <a:ext cx="7683500" cy="400050"/>
          </a:xfrm>
        </p:spPr>
        <p:txBody>
          <a:bodyPr/>
          <a:lstStyle/>
          <a:p>
            <a:pPr eaLnBrk="1" hangingPunct="1"/>
            <a:r>
              <a:rPr lang="nl-NL" altLang="nl-NL" sz="3200" b="1">
                <a:solidFill>
                  <a:srgbClr val="0070C0"/>
                </a:solidFill>
              </a:rPr>
              <a:t>Stijgende trend baggervolume Waddenzee</a:t>
            </a:r>
            <a:endParaRPr lang="nl-NL" altLang="nl-NL" sz="1400" b="1">
              <a:solidFill>
                <a:srgbClr val="0070C0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ABBD77E3-C4C8-4E35-839F-86C86042158F}"/>
              </a:ext>
            </a:extLst>
          </p:cNvPr>
          <p:cNvSpPr/>
          <p:nvPr/>
        </p:nvSpPr>
        <p:spPr>
          <a:xfrm>
            <a:off x="2279651" y="765175"/>
            <a:ext cx="813752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kern="0" dirty="0">
                <a:solidFill>
                  <a:srgbClr val="000000"/>
                </a:solidFill>
                <a:latin typeface="Verdana" pitchFamily="34" charset="0"/>
              </a:rPr>
              <a:t>ca 50% van baggerwerk in vaarweg Ameland (3 kuub per passagier)</a:t>
            </a:r>
          </a:p>
        </p:txBody>
      </p:sp>
    </p:spTree>
    <p:extLst>
      <p:ext uri="{BB962C8B-B14F-4D97-AF65-F5344CB8AC3E}">
        <p14:creationId xmlns:p14="http://schemas.microsoft.com/office/powerpoint/2010/main" val="1858783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>
            <a:extLst>
              <a:ext uri="{FF2B5EF4-FFF2-40B4-BE49-F238E27FC236}">
                <a16:creationId xmlns:a16="http://schemas.microsoft.com/office/drawing/2014/main" id="{C15A0D4A-2116-40F2-982A-F4FE20B4E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268414"/>
            <a:ext cx="8828087" cy="5519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15" name="Titel 1">
            <a:extLst>
              <a:ext uri="{FF2B5EF4-FFF2-40B4-BE49-F238E27FC236}">
                <a16:creationId xmlns:a16="http://schemas.microsoft.com/office/drawing/2014/main" id="{F830D32E-4CF5-4409-ADCA-3AD4C60F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250" y="260350"/>
            <a:ext cx="7683500" cy="400050"/>
          </a:xfrm>
        </p:spPr>
        <p:txBody>
          <a:bodyPr/>
          <a:lstStyle/>
          <a:p>
            <a:pPr eaLnBrk="1" hangingPunct="1"/>
            <a:r>
              <a:rPr lang="nl-NL" altLang="nl-NL" sz="3200" b="1">
                <a:solidFill>
                  <a:srgbClr val="0070C0"/>
                </a:solidFill>
              </a:rPr>
              <a:t>Stijgende trend baggervolume Waddenzee</a:t>
            </a:r>
            <a:endParaRPr lang="nl-NL" altLang="nl-NL" sz="1400" b="1">
              <a:solidFill>
                <a:srgbClr val="0070C0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ABBD77E3-C4C8-4E35-839F-86C86042158F}"/>
              </a:ext>
            </a:extLst>
          </p:cNvPr>
          <p:cNvSpPr/>
          <p:nvPr/>
        </p:nvSpPr>
        <p:spPr>
          <a:xfrm>
            <a:off x="2279651" y="765175"/>
            <a:ext cx="813752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kern="0" dirty="0">
                <a:solidFill>
                  <a:srgbClr val="000000"/>
                </a:solidFill>
                <a:latin typeface="Verdana" pitchFamily="34" charset="0"/>
              </a:rPr>
              <a:t>ca 50% van baggerwerk in vaarweg Ameland (3 kuub per passagier)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BD3FDBF-DB77-4064-803E-DA5641B59D79}"/>
              </a:ext>
            </a:extLst>
          </p:cNvPr>
          <p:cNvSpPr txBox="1">
            <a:spLocks noChangeArrowheads="1"/>
          </p:cNvSpPr>
          <p:nvPr/>
        </p:nvSpPr>
        <p:spPr bwMode="auto">
          <a:xfrm rot="20962075">
            <a:off x="3208004" y="1949747"/>
            <a:ext cx="3450304" cy="92333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nl-NL" altLang="nl-NL" sz="1800" dirty="0">
                <a:solidFill>
                  <a:srgbClr val="FF0000"/>
                </a:solidFill>
              </a:rPr>
              <a:t>+ Waddenhavens (~ 2,7 Mm3/jaar)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nl-NL" altLang="nl-NL" sz="1800" dirty="0">
                <a:solidFill>
                  <a:srgbClr val="FF0000"/>
                </a:solidFill>
              </a:rPr>
              <a:t>+ Eems (~ 3,5 – 4,0 Mm3/jaar)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nl-NL" altLang="nl-NL" sz="1800" dirty="0">
                <a:solidFill>
                  <a:srgbClr val="FF0000"/>
                </a:solidFill>
              </a:rPr>
              <a:t>+ Eemshavens (~ 3,2 Mm3/jaar)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03BCD-EABB-4327-96BD-2042D6CF6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131" y="1110977"/>
            <a:ext cx="10995015" cy="573088"/>
          </a:xfrm>
        </p:spPr>
        <p:txBody>
          <a:bodyPr>
            <a:normAutofit/>
          </a:bodyPr>
          <a:lstStyle/>
          <a:p>
            <a:r>
              <a:rPr lang="nl-NL" dirty="0"/>
              <a:t>Hoofdoorzaak: de wadbodem stijgt gemiddeld harder dan de zeespiegel</a:t>
            </a:r>
          </a:p>
        </p:txBody>
      </p:sp>
      <p:grpSp>
        <p:nvGrpSpPr>
          <p:cNvPr id="7" name="Groep 4">
            <a:extLst>
              <a:ext uri="{FF2B5EF4-FFF2-40B4-BE49-F238E27FC236}">
                <a16:creationId xmlns:a16="http://schemas.microsoft.com/office/drawing/2014/main" id="{FFDE7DD4-94B0-4007-B887-CCFB05237C4A}"/>
              </a:ext>
            </a:extLst>
          </p:cNvPr>
          <p:cNvGrpSpPr>
            <a:grpSpLocks/>
          </p:cNvGrpSpPr>
          <p:nvPr/>
        </p:nvGrpSpPr>
        <p:grpSpPr bwMode="auto">
          <a:xfrm>
            <a:off x="1031449" y="1662948"/>
            <a:ext cx="11907938" cy="4545152"/>
            <a:chOff x="-3072123" y="1253044"/>
            <a:chExt cx="11315635" cy="5313363"/>
          </a:xfrm>
        </p:grpSpPr>
        <p:pic>
          <p:nvPicPr>
            <p:cNvPr id="8" name="Picture 2" descr="sedero_19252005_total">
              <a:extLst>
                <a:ext uri="{FF2B5EF4-FFF2-40B4-BE49-F238E27FC236}">
                  <a16:creationId xmlns:a16="http://schemas.microsoft.com/office/drawing/2014/main" id="{64CEA39C-6FE1-431E-80B4-23916D3E61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72123" y="1253044"/>
              <a:ext cx="7848600" cy="531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C57B4B65-7675-4B53-827E-D28D1CC616F5}"/>
                </a:ext>
              </a:extLst>
            </p:cNvPr>
            <p:cNvSpPr/>
            <p:nvPr/>
          </p:nvSpPr>
          <p:spPr>
            <a:xfrm>
              <a:off x="4716361" y="3704803"/>
              <a:ext cx="3527151" cy="23172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0"/>
                </a:spcBef>
                <a:defRPr/>
              </a:pPr>
              <a:endParaRPr lang="nl-NL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6" name="Tekstvak 5">
            <a:extLst>
              <a:ext uri="{FF2B5EF4-FFF2-40B4-BE49-F238E27FC236}">
                <a16:creationId xmlns:a16="http://schemas.microsoft.com/office/drawing/2014/main" id="{09813FC3-B9AF-4EB5-9521-36A08B99E7FF}"/>
              </a:ext>
            </a:extLst>
          </p:cNvPr>
          <p:cNvSpPr txBox="1"/>
          <p:nvPr/>
        </p:nvSpPr>
        <p:spPr>
          <a:xfrm>
            <a:off x="9423748" y="1747043"/>
            <a:ext cx="27682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Gemiddelde trend = </a:t>
            </a:r>
          </a:p>
          <a:p>
            <a:r>
              <a:rPr lang="nl-NL" b="1" dirty="0"/>
              <a:t>ca. 3 mm </a:t>
            </a:r>
            <a:r>
              <a:rPr lang="nl-NL" b="1" dirty="0">
                <a:solidFill>
                  <a:srgbClr val="FF0000"/>
                </a:solidFill>
              </a:rPr>
              <a:t>netto</a:t>
            </a:r>
            <a:r>
              <a:rPr lang="nl-NL" b="1" dirty="0"/>
              <a:t> bodemstijging per jaar.</a:t>
            </a:r>
          </a:p>
          <a:p>
            <a:endParaRPr lang="nl-NL" b="1" dirty="0"/>
          </a:p>
          <a:p>
            <a:r>
              <a:rPr lang="nl-NL" b="1" dirty="0"/>
              <a:t>Dat komt door sedimentatie</a:t>
            </a:r>
          </a:p>
          <a:p>
            <a:endParaRPr lang="nl-NL" b="1" dirty="0"/>
          </a:p>
          <a:p>
            <a:r>
              <a:rPr lang="nl-NL" b="1" dirty="0"/>
              <a:t>NB: Zandsuppleties zijn nodig om sedimentatie te ‘voeden’!</a:t>
            </a:r>
          </a:p>
        </p:txBody>
      </p:sp>
    </p:spTree>
    <p:extLst>
      <p:ext uri="{BB962C8B-B14F-4D97-AF65-F5344CB8AC3E}">
        <p14:creationId xmlns:p14="http://schemas.microsoft.com/office/powerpoint/2010/main" val="927927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03BCD-EABB-4327-96BD-2042D6CF6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6519"/>
            <a:ext cx="10515600" cy="573088"/>
          </a:xfrm>
        </p:spPr>
        <p:txBody>
          <a:bodyPr>
            <a:normAutofit/>
          </a:bodyPr>
          <a:lstStyle/>
          <a:p>
            <a:r>
              <a:rPr lang="nl-NL" dirty="0"/>
              <a:t>Waardoor geulen sneller dichtslibben</a:t>
            </a:r>
          </a:p>
        </p:txBody>
      </p:sp>
      <p:grpSp>
        <p:nvGrpSpPr>
          <p:cNvPr id="7" name="Groep 4">
            <a:extLst>
              <a:ext uri="{FF2B5EF4-FFF2-40B4-BE49-F238E27FC236}">
                <a16:creationId xmlns:a16="http://schemas.microsoft.com/office/drawing/2014/main" id="{FFDE7DD4-94B0-4007-B887-CCFB05237C4A}"/>
              </a:ext>
            </a:extLst>
          </p:cNvPr>
          <p:cNvGrpSpPr>
            <a:grpSpLocks/>
          </p:cNvGrpSpPr>
          <p:nvPr/>
        </p:nvGrpSpPr>
        <p:grpSpPr bwMode="auto">
          <a:xfrm>
            <a:off x="1027418" y="1689607"/>
            <a:ext cx="11907938" cy="4547287"/>
            <a:chOff x="-3072123" y="1253043"/>
            <a:chExt cx="11315635" cy="5315859"/>
          </a:xfrm>
        </p:grpSpPr>
        <p:pic>
          <p:nvPicPr>
            <p:cNvPr id="8" name="Picture 2" descr="sedero_19252005_total">
              <a:extLst>
                <a:ext uri="{FF2B5EF4-FFF2-40B4-BE49-F238E27FC236}">
                  <a16:creationId xmlns:a16="http://schemas.microsoft.com/office/drawing/2014/main" id="{64CEA39C-6FE1-431E-80B4-23916D3E61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72123" y="1253043"/>
              <a:ext cx="7852287" cy="5315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C57B4B65-7675-4B53-827E-D28D1CC616F5}"/>
                </a:ext>
              </a:extLst>
            </p:cNvPr>
            <p:cNvSpPr/>
            <p:nvPr/>
          </p:nvSpPr>
          <p:spPr>
            <a:xfrm>
              <a:off x="4716361" y="3704803"/>
              <a:ext cx="3527151" cy="23172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0"/>
                </a:spcBef>
                <a:defRPr/>
              </a:pPr>
              <a:endParaRPr lang="nl-NL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1" name="Ovaal 10">
            <a:extLst>
              <a:ext uri="{FF2B5EF4-FFF2-40B4-BE49-F238E27FC236}">
                <a16:creationId xmlns:a16="http://schemas.microsoft.com/office/drawing/2014/main" id="{A142B976-E766-41C9-BD37-2F39B54A27B1}"/>
              </a:ext>
            </a:extLst>
          </p:cNvPr>
          <p:cNvSpPr/>
          <p:nvPr/>
        </p:nvSpPr>
        <p:spPr>
          <a:xfrm rot="7473165">
            <a:off x="8009551" y="2367601"/>
            <a:ext cx="324456" cy="53928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C16534A4-82F6-4E7D-B967-EDE2B8D6F00C}"/>
              </a:ext>
            </a:extLst>
          </p:cNvPr>
          <p:cNvSpPr/>
          <p:nvPr/>
        </p:nvSpPr>
        <p:spPr>
          <a:xfrm rot="5400000">
            <a:off x="6662251" y="2529829"/>
            <a:ext cx="324456" cy="53928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5BC7A417-6AFD-4D30-B95C-34C44711380A}"/>
              </a:ext>
            </a:extLst>
          </p:cNvPr>
          <p:cNvSpPr/>
          <p:nvPr/>
        </p:nvSpPr>
        <p:spPr>
          <a:xfrm rot="5983166">
            <a:off x="4718300" y="3693609"/>
            <a:ext cx="324456" cy="53928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8245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2CB805-F4F4-49E8-A545-F803EBB8B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Maar zeespiegelstijging dan? IPCC: gaat steeds sneller, +1 m in 2100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0C77002-A3F9-4DCD-8AC3-54EEDB927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2185" y="1853851"/>
            <a:ext cx="9155389" cy="425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91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1841CC-85F0-4447-9440-79FBBEFC3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Recente bevestiging</a:t>
            </a:r>
            <a:r>
              <a:rPr lang="nl-NL" dirty="0"/>
              <a:t> van de mondiaal gemiddelde versnelling </a:t>
            </a:r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5AF8A75E-2450-4728-AA71-7F3EB81A5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85" y="1747043"/>
            <a:ext cx="6667500" cy="4257675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759A019A-26C8-41DA-AEEA-C808E277224D}"/>
              </a:ext>
            </a:extLst>
          </p:cNvPr>
          <p:cNvSpPr/>
          <p:nvPr/>
        </p:nvSpPr>
        <p:spPr>
          <a:xfrm>
            <a:off x="7665929" y="1747043"/>
            <a:ext cx="39063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‘Special Report on the Ocean and Cryosphere in a Changing Climate’ (SROCC, </a:t>
            </a:r>
            <a:r>
              <a:rPr lang="en-US" b="1" dirty="0" err="1"/>
              <a:t>september</a:t>
            </a:r>
            <a:r>
              <a:rPr lang="en-US" b="1" dirty="0"/>
              <a:t> 2019)</a:t>
            </a:r>
            <a:r>
              <a:rPr lang="en-US" b="1" dirty="0">
                <a:solidFill>
                  <a:prstClr val="black"/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prstClr val="black"/>
                </a:solidFill>
              </a:rPr>
              <a:t>Mondiaal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gemiddelde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zeespiegelstijging</a:t>
            </a:r>
            <a:r>
              <a:rPr lang="en-US" b="1" dirty="0">
                <a:solidFill>
                  <a:prstClr val="black"/>
                </a:solidFill>
              </a:rPr>
              <a:t> 1901–1990:  </a:t>
            </a:r>
            <a:r>
              <a:rPr lang="en-US" b="1" dirty="0">
                <a:solidFill>
                  <a:srgbClr val="FF0000"/>
                </a:solidFill>
              </a:rPr>
              <a:t>1.4</a:t>
            </a:r>
            <a:r>
              <a:rPr lang="en-US" b="1" dirty="0">
                <a:solidFill>
                  <a:prstClr val="black"/>
                </a:solidFill>
              </a:rPr>
              <a:t> mm per </a:t>
            </a:r>
            <a:r>
              <a:rPr lang="en-US" b="1" dirty="0" err="1">
                <a:solidFill>
                  <a:prstClr val="black"/>
                </a:solidFill>
              </a:rPr>
              <a:t>jaar</a:t>
            </a:r>
            <a:endParaRPr lang="en-US" b="1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In 2006-2015: </a:t>
            </a:r>
            <a:r>
              <a:rPr lang="en-US" b="1" dirty="0">
                <a:solidFill>
                  <a:srgbClr val="FF0000"/>
                </a:solidFill>
              </a:rPr>
              <a:t>3.6</a:t>
            </a:r>
            <a:r>
              <a:rPr lang="en-US" b="1" dirty="0">
                <a:solidFill>
                  <a:prstClr val="black"/>
                </a:solidFill>
              </a:rPr>
              <a:t> mm per </a:t>
            </a:r>
            <a:r>
              <a:rPr lang="en-US" b="1" dirty="0" err="1">
                <a:solidFill>
                  <a:prstClr val="black"/>
                </a:solidFill>
              </a:rPr>
              <a:t>jaar</a:t>
            </a:r>
            <a:endParaRPr lang="en-US" b="1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De </a:t>
            </a:r>
            <a:r>
              <a:rPr lang="en-US" b="1" dirty="0" err="1">
                <a:solidFill>
                  <a:prstClr val="black"/>
                </a:solidFill>
              </a:rPr>
              <a:t>versnelling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komt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vooral</a:t>
            </a:r>
            <a:r>
              <a:rPr lang="en-US" b="1" dirty="0">
                <a:solidFill>
                  <a:prstClr val="black"/>
                </a:solidFill>
              </a:rPr>
              <a:t> door afsmelting van </a:t>
            </a:r>
            <a:r>
              <a:rPr lang="en-US" b="1" dirty="0" err="1">
                <a:solidFill>
                  <a:prstClr val="black"/>
                </a:solidFill>
              </a:rPr>
              <a:t>landijs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99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2CB805-F4F4-49E8-A545-F803EBB8B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Echter: tot ca. 2050 valt het naar (huidige) verwachting nog mee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0C77002-A3F9-4DCD-8AC3-54EEDB927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0849" y="1853851"/>
            <a:ext cx="9155389" cy="4258849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B79CD9B4-83D0-45F7-8DD7-616C3940472D}"/>
              </a:ext>
            </a:extLst>
          </p:cNvPr>
          <p:cNvCxnSpPr>
            <a:cxnSpLocks/>
          </p:cNvCxnSpPr>
          <p:nvPr/>
        </p:nvCxnSpPr>
        <p:spPr>
          <a:xfrm>
            <a:off x="4033381" y="1565754"/>
            <a:ext cx="0" cy="20918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82963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PRW">
      <a:dk1>
        <a:sysClr val="windowText" lastClr="000000"/>
      </a:dk1>
      <a:lt1>
        <a:sysClr val="window" lastClr="FFFFFF"/>
      </a:lt1>
      <a:dk2>
        <a:srgbClr val="E7904E"/>
      </a:dk2>
      <a:lt2>
        <a:srgbClr val="FFFFFF"/>
      </a:lt2>
      <a:accent1>
        <a:srgbClr val="E7904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W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sjabloon_V1.potx" id="{580F8180-5894-4A0B-93C1-C62D70749CCB}" vid="{E8EDFCE0-E99F-4DCB-91EF-DF11F5FC7230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Basissjabloon_V1</Template>
  <TotalTime>1005</TotalTime>
  <Words>391</Words>
  <Application>Microsoft Office PowerPoint</Application>
  <PresentationFormat>Breedbeeld</PresentationFormat>
  <Paragraphs>50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Franklin Gothic Book</vt:lpstr>
      <vt:lpstr>Franklin Gothic Demi</vt:lpstr>
      <vt:lpstr>Times New Roman</vt:lpstr>
      <vt:lpstr>Verdana</vt:lpstr>
      <vt:lpstr>Wingdings</vt:lpstr>
      <vt:lpstr>Kantoorthema</vt:lpstr>
      <vt:lpstr>3_Office Theme</vt:lpstr>
      <vt:lpstr>Varen en baggeren in de Nederlandse Waddenzee </vt:lpstr>
      <vt:lpstr>Baggeren, sedimentatie en zeespiegelstijging in de Waddenzee </vt:lpstr>
      <vt:lpstr>Stijgende trend baggervolume Waddenzee</vt:lpstr>
      <vt:lpstr>Stijgende trend baggervolume Waddenzee</vt:lpstr>
      <vt:lpstr>Hoofdoorzaak: de wadbodem stijgt gemiddeld harder dan de zeespiegel</vt:lpstr>
      <vt:lpstr>Waardoor geulen sneller dichtslibben</vt:lpstr>
      <vt:lpstr>Maar zeespiegelstijging dan? IPCC: gaat steeds sneller, +1 m in 2100</vt:lpstr>
      <vt:lpstr>Recente bevestiging van de mondiaal gemiddelde versnelling </vt:lpstr>
      <vt:lpstr>Echter: tot ca. 2050 valt het naar (huidige) verwachting nog mee</vt:lpstr>
      <vt:lpstr>Bij de Nederlandse kust: ook geringe versnelling?</vt:lpstr>
      <vt:lpstr>Verwachting tot ca. 2050: netto aanslibbing gaat door, daarna langzaam omslag</vt:lpstr>
      <vt:lpstr>Waarnemingen en voorspellingen: baggeren, sedimentatie en zeespiegelstijging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Zeespiegelstijging en Waddenzee</dc:title>
  <dc:creator>Hein Sas</dc:creator>
  <cp:lastModifiedBy>Hein Sas</cp:lastModifiedBy>
  <cp:revision>60</cp:revision>
  <dcterms:created xsi:type="dcterms:W3CDTF">2019-05-29T16:05:49Z</dcterms:created>
  <dcterms:modified xsi:type="dcterms:W3CDTF">2019-12-03T04:50:06Z</dcterms:modified>
</cp:coreProperties>
</file>