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2" r:id="rId3"/>
    <p:sldId id="263" r:id="rId4"/>
    <p:sldId id="264" r:id="rId5"/>
    <p:sldId id="265" r:id="rId6"/>
    <p:sldId id="257" r:id="rId7"/>
    <p:sldId id="259" r:id="rId8"/>
    <p:sldId id="258" r:id="rId9"/>
    <p:sldId id="261" r:id="rId10"/>
  </p:sldIdLst>
  <p:sldSz cx="9144000" cy="5143500" type="screen16x9"/>
  <p:notesSz cx="6794500" cy="99314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8207" autoAdjust="0"/>
  </p:normalViewPr>
  <p:slideViewPr>
    <p:cSldViewPr>
      <p:cViewPr varScale="1">
        <p:scale>
          <a:sx n="93" d="100"/>
          <a:sy n="93" d="100"/>
        </p:scale>
        <p:origin x="468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04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704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F1A11FC9-D868-4088-B11E-EBE998A013BC}" type="datetimeFigureOut">
              <a:rPr lang="da-DK" smtClean="0"/>
              <a:pPr/>
              <a:t>22-04-2021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45024" cy="49704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7890" y="9432766"/>
            <a:ext cx="2945024" cy="49704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583DBCD-266D-4437-8101-A417CEF4EC4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6647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6570"/>
          </a:xfrm>
          <a:prstGeom prst="rect">
            <a:avLst/>
          </a:prstGeom>
        </p:spPr>
        <p:txBody>
          <a:bodyPr vert="horz" lIns="95553" tIns="47777" rIns="95553" bIns="47777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6570"/>
          </a:xfrm>
          <a:prstGeom prst="rect">
            <a:avLst/>
          </a:prstGeom>
        </p:spPr>
        <p:txBody>
          <a:bodyPr vert="horz" lIns="95553" tIns="47777" rIns="95553" bIns="47777" rtlCol="0"/>
          <a:lstStyle>
            <a:lvl1pPr algn="r">
              <a:defRPr sz="1300"/>
            </a:lvl1pPr>
          </a:lstStyle>
          <a:p>
            <a:fld id="{56B01E2E-5C14-45CA-ACF5-E957C101DC24}" type="datetimeFigureOut">
              <a:rPr lang="da-DK" smtClean="0"/>
              <a:pPr/>
              <a:t>22-04-2021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5725" y="744538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3" tIns="47777" rIns="95553" bIns="4777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5553" tIns="47777" rIns="95553" bIns="47777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5553" tIns="47777" rIns="95553" bIns="47777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5553" tIns="47777" rIns="95553" bIns="47777" rtlCol="0" anchor="b"/>
          <a:lstStyle>
            <a:lvl1pPr algn="r">
              <a:defRPr sz="1300"/>
            </a:lvl1pPr>
          </a:lstStyle>
          <a:p>
            <a:fld id="{660D78A1-67A0-47B9-A9EF-F09EE0810AEB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076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D78A1-67A0-47B9-A9EF-F09EE0810AEB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9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  <a:p>
            <a:r>
              <a:rPr lang="da-DK" dirty="0"/>
              <a:t>3</a:t>
            </a:r>
          </a:p>
          <a:p>
            <a:r>
              <a:rPr lang="da-DK" dirty="0"/>
              <a:t>Short </a:t>
            </a:r>
            <a:r>
              <a:rPr lang="da-DK" dirty="0" err="1"/>
              <a:t>introduction</a:t>
            </a:r>
            <a:r>
              <a:rPr lang="da-DK" dirty="0"/>
              <a:t> of the </a:t>
            </a:r>
            <a:r>
              <a:rPr lang="da-DK" dirty="0" err="1"/>
              <a:t>place</a:t>
            </a:r>
            <a:r>
              <a:rPr lang="da-DK" dirty="0"/>
              <a:t> and </a:t>
            </a:r>
            <a:r>
              <a:rPr lang="da-DK" dirty="0" err="1"/>
              <a:t>our</a:t>
            </a:r>
            <a:r>
              <a:rPr lang="da-DK" dirty="0"/>
              <a:t> team</a:t>
            </a:r>
          </a:p>
          <a:p>
            <a:r>
              <a:rPr lang="da-DK" dirty="0"/>
              <a:t>And the a </a:t>
            </a:r>
            <a:r>
              <a:rPr lang="da-DK" dirty="0" err="1"/>
              <a:t>few</a:t>
            </a:r>
            <a:r>
              <a:rPr lang="da-DK" dirty="0"/>
              <a:t> slides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dialoug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D78A1-67A0-47B9-A9EF-F09EE0810AEB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76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perspectives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D78A1-67A0-47B9-A9EF-F09EE0810AEB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126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All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20 </a:t>
            </a:r>
            <a:r>
              <a:rPr lang="da-DK" dirty="0" err="1"/>
              <a:t>people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Deklaration i 2018</a:t>
            </a:r>
          </a:p>
          <a:p>
            <a:r>
              <a:rPr lang="da-DK" dirty="0"/>
              <a:t>One of the land </a:t>
            </a:r>
            <a:r>
              <a:rPr lang="da-DK" dirty="0" err="1"/>
              <a:t>owners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D78A1-67A0-47B9-A9EF-F09EE0810AEB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026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2BE8E-877F-0642-BCBE-EBEA445DF1F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38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8000" y="720000"/>
            <a:ext cx="5580000" cy="110251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28000" y="1944000"/>
            <a:ext cx="5580000" cy="1080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å-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092E1AA-F483-F543-A4BB-A1B45F111697}"/>
              </a:ext>
            </a:extLst>
          </p:cNvPr>
          <p:cNvSpPr/>
          <p:nvPr userDrawn="1"/>
        </p:nvSpPr>
        <p:spPr>
          <a:xfrm>
            <a:off x="1" y="637795"/>
            <a:ext cx="9143996" cy="4091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386428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 med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468000"/>
            <a:ext cx="7560840" cy="576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tabLst/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</a:t>
            </a:r>
          </a:p>
        </p:txBody>
      </p:sp>
      <p:sp>
        <p:nvSpPr>
          <p:cNvPr id="4" name="Pladsholder til indhold 2"/>
          <p:cNvSpPr>
            <a:spLocks noGrp="1"/>
          </p:cNvSpPr>
          <p:nvPr>
            <p:ph idx="11" hasCustomPrompt="1"/>
          </p:nvPr>
        </p:nvSpPr>
        <p:spPr>
          <a:xfrm>
            <a:off x="828000" y="1188000"/>
            <a:ext cx="7560840" cy="3744416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Clr>
                <a:srgbClr val="3383CC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4375" indent="-276225">
              <a:buClr>
                <a:srgbClr val="0083CC"/>
              </a:buClr>
              <a:buSzPct val="120000"/>
              <a:buFont typeface="Tahoma" pitchFamily="34" charset="0"/>
              <a:buChar char="◦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6205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19250" indent="-27622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ahoma" pitchFamily="34" charset="0"/>
              <a:buChar char="◦"/>
              <a:defRPr sz="17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 uden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468000"/>
            <a:ext cx="7560840" cy="576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tabLst/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</a:t>
            </a:r>
          </a:p>
        </p:txBody>
      </p:sp>
      <p:sp>
        <p:nvSpPr>
          <p:cNvPr id="4" name="Pladsholder til indhold 2"/>
          <p:cNvSpPr>
            <a:spLocks noGrp="1"/>
          </p:cNvSpPr>
          <p:nvPr>
            <p:ph idx="11" hasCustomPrompt="1"/>
          </p:nvPr>
        </p:nvSpPr>
        <p:spPr>
          <a:xfrm>
            <a:off x="828000" y="1188000"/>
            <a:ext cx="7560840" cy="37444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3383CC"/>
              </a:buClr>
              <a:buSzPct val="100000"/>
              <a:buFontTx/>
              <a:buNone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4375" indent="-276225">
              <a:buClr>
                <a:srgbClr val="0083CC"/>
              </a:buClr>
              <a:buSzPct val="120000"/>
              <a:buFont typeface="Tahoma" pitchFamily="34" charset="0"/>
              <a:buNone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6205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7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19250" indent="-27622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ahoma" pitchFamily="34" charset="0"/>
              <a:buChar char="◦"/>
              <a:defRPr sz="17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Tekst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og tekst uden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468000"/>
            <a:ext cx="7560840" cy="576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tabLst/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</a:t>
            </a:r>
          </a:p>
        </p:txBody>
      </p:sp>
      <p:sp>
        <p:nvSpPr>
          <p:cNvPr id="4" name="Pladsholder til indhold 2"/>
          <p:cNvSpPr>
            <a:spLocks noGrp="1"/>
          </p:cNvSpPr>
          <p:nvPr>
            <p:ph idx="11" hasCustomPrompt="1"/>
          </p:nvPr>
        </p:nvSpPr>
        <p:spPr>
          <a:xfrm>
            <a:off x="828000" y="1188000"/>
            <a:ext cx="7560840" cy="37444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3383CC"/>
              </a:buClr>
              <a:buSzPct val="100000"/>
              <a:buFontTx/>
              <a:buNone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4375" indent="-276225">
              <a:buClr>
                <a:srgbClr val="0083CC"/>
              </a:buClr>
              <a:buSzPct val="120000"/>
              <a:buFont typeface="Tahoma" pitchFamily="34" charset="0"/>
              <a:buNone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6205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7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19250" indent="-27622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ahoma" pitchFamily="34" charset="0"/>
              <a:buChar char="◦"/>
              <a:defRPr sz="17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0014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468000"/>
            <a:ext cx="7560840" cy="576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tabLst/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1" hasCustomPrompt="1"/>
          </p:nvPr>
        </p:nvSpPr>
        <p:spPr>
          <a:xfrm>
            <a:off x="828000" y="1188000"/>
            <a:ext cx="3600400" cy="3744416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Clr>
                <a:srgbClr val="3383CC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4375" indent="-276225">
              <a:buClr>
                <a:srgbClr val="0083CC"/>
              </a:buClr>
              <a:buSzPct val="120000"/>
              <a:buFont typeface="Tahoma" pitchFamily="34" charset="0"/>
              <a:buChar char="◦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6205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19250" indent="-27622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ahoma" pitchFamily="34" charset="0"/>
              <a:buChar char="◦"/>
              <a:defRPr sz="17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3" hasCustomPrompt="1"/>
          </p:nvPr>
        </p:nvSpPr>
        <p:spPr>
          <a:xfrm>
            <a:off x="4788000" y="1188000"/>
            <a:ext cx="3600400" cy="3744416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Clr>
                <a:srgbClr val="3383CC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4375" indent="-276225">
              <a:buClr>
                <a:srgbClr val="0083CC"/>
              </a:buClr>
              <a:buSzPct val="120000"/>
              <a:buFont typeface="Tahoma" pitchFamily="34" charset="0"/>
              <a:buChar char="◦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6205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19250" indent="-27622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ahoma" pitchFamily="34" charset="0"/>
              <a:buChar char="◦"/>
              <a:defRPr sz="17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468000"/>
            <a:ext cx="7560840" cy="576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tabLst/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28000" y="1188000"/>
            <a:ext cx="7560840" cy="37444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542925" indent="-285750">
              <a:buFont typeface="Arial" pitchFamily="34" charset="0"/>
              <a:buChar char="•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895350" indent="-228600">
              <a:buFont typeface="Arial" panose="020B0604020202020204" pitchFamily="34" charset="0"/>
              <a:buChar char="•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162050" indent="-228600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Indsæt illustration – brug ikonerne i midten</a:t>
            </a:r>
          </a:p>
        </p:txBody>
      </p:sp>
    </p:spTree>
    <p:extLst>
      <p:ext uri="{BB962C8B-B14F-4D97-AF65-F5344CB8AC3E}">
        <p14:creationId xmlns:p14="http://schemas.microsoft.com/office/powerpoint/2010/main" val="216825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28000" y="288000"/>
            <a:ext cx="7560000" cy="47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542925" indent="-285750">
              <a:buFont typeface="Arial" pitchFamily="34" charset="0"/>
              <a:buChar char="•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895350" indent="-228600">
              <a:buFont typeface="Arial" panose="020B0604020202020204" pitchFamily="34" charset="0"/>
              <a:buChar char="•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162050" indent="-228600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Indsæt illustration – brug ikonerne i midten</a:t>
            </a:r>
          </a:p>
        </p:txBody>
      </p:sp>
    </p:spTree>
    <p:extLst>
      <p:ext uri="{BB962C8B-B14F-4D97-AF65-F5344CB8AC3E}">
        <p14:creationId xmlns:p14="http://schemas.microsoft.com/office/powerpoint/2010/main" val="164062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skrift og tekst uden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468000"/>
            <a:ext cx="7560840" cy="576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tabLst/>
              <a:defRPr sz="3000" b="1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Tak</a:t>
            </a:r>
          </a:p>
        </p:txBody>
      </p:sp>
      <p:sp>
        <p:nvSpPr>
          <p:cNvPr id="4" name="Pladsholder til indhold 2"/>
          <p:cNvSpPr>
            <a:spLocks noGrp="1"/>
          </p:cNvSpPr>
          <p:nvPr>
            <p:ph idx="11" hasCustomPrompt="1"/>
          </p:nvPr>
        </p:nvSpPr>
        <p:spPr>
          <a:xfrm>
            <a:off x="828000" y="1188000"/>
            <a:ext cx="7560840" cy="25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3383CC"/>
              </a:buClr>
              <a:buSzPct val="100000"/>
              <a:buFontTx/>
              <a:buNone/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4375" indent="-276225">
              <a:buClr>
                <a:srgbClr val="0083CC"/>
              </a:buClr>
              <a:buSzPct val="120000"/>
              <a:buFont typeface="Tahoma" pitchFamily="34" charset="0"/>
              <a:buNone/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6205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7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19250" indent="-27622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ahoma" pitchFamily="34" charset="0"/>
              <a:buChar char="◦"/>
              <a:defRPr sz="17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Font typeface="Courier New" pitchFamily="49" charset="0"/>
              <a:buChar char="o"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a-DK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56454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å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11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2" r:id="rId4"/>
    <p:sldLayoutId id="2147483667" r:id="rId5"/>
    <p:sldLayoutId id="2147483664" r:id="rId6"/>
    <p:sldLayoutId id="2147483663" r:id="rId7"/>
    <p:sldLayoutId id="2147483674" r:id="rId8"/>
    <p:sldLayoutId id="2147483675" r:id="rId9"/>
    <p:sldLayoutId id="214748367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>
              <a:lumMod val="75000"/>
              <a:lumOff val="25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000" kern="1200">
          <a:solidFill>
            <a:schemeClr val="tx1">
              <a:lumMod val="75000"/>
              <a:lumOff val="25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>
              <a:lumMod val="85000"/>
              <a:lumOff val="15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85000"/>
              <a:lumOff val="15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85000"/>
              <a:lumOff val="15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85000"/>
              <a:lumOff val="15000"/>
            </a:schemeClr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8000" y="720000"/>
            <a:ext cx="6048256" cy="11025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become a dark sky park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Workshop B</a:t>
            </a:r>
          </a:p>
        </p:txBody>
      </p:sp>
    </p:spTree>
    <p:extLst>
      <p:ext uri="{BB962C8B-B14F-4D97-AF65-F5344CB8AC3E}">
        <p14:creationId xmlns:p14="http://schemas.microsoft.com/office/powerpoint/2010/main" val="385919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5E5B7-70DB-4F59-9AE9-F23FC9F7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island</a:t>
            </a:r>
            <a:r>
              <a:rPr lang="da-DK" dirty="0"/>
              <a:t> of Mandø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FF94CD-086D-46A7-901C-4EBDEE53E03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a-DK" sz="1200" dirty="0"/>
              <a:t>7,63 km²</a:t>
            </a:r>
          </a:p>
          <a:p>
            <a:r>
              <a:rPr lang="da-DK" sz="1200" dirty="0"/>
              <a:t>32 </a:t>
            </a:r>
            <a:r>
              <a:rPr lang="da-DK" sz="1200" dirty="0" err="1"/>
              <a:t>inhabitants</a:t>
            </a:r>
            <a:r>
              <a:rPr lang="da-DK" sz="1200" dirty="0"/>
              <a:t>/</a:t>
            </a:r>
            <a:r>
              <a:rPr lang="da-DK" sz="1200" dirty="0" err="1"/>
              <a:t>about</a:t>
            </a:r>
            <a:r>
              <a:rPr lang="da-DK" sz="1200" dirty="0"/>
              <a:t> 100.000 </a:t>
            </a:r>
            <a:r>
              <a:rPr lang="da-DK" sz="1200" dirty="0" err="1"/>
              <a:t>tourist</a:t>
            </a:r>
            <a:r>
              <a:rPr lang="da-DK" sz="1200" dirty="0"/>
              <a:t> per </a:t>
            </a:r>
            <a:r>
              <a:rPr lang="da-DK" sz="1200" dirty="0" err="1"/>
              <a:t>year</a:t>
            </a:r>
            <a:endParaRPr lang="da-DK" sz="1200" dirty="0"/>
          </a:p>
          <a:p>
            <a:r>
              <a:rPr lang="da-DK" sz="1200" dirty="0" err="1"/>
              <a:t>Only</a:t>
            </a:r>
            <a:r>
              <a:rPr lang="da-DK" sz="1200" dirty="0"/>
              <a:t> </a:t>
            </a:r>
            <a:r>
              <a:rPr lang="da-DK" sz="1200" dirty="0" err="1"/>
              <a:t>way</a:t>
            </a:r>
            <a:r>
              <a:rPr lang="da-DK" sz="1200" dirty="0"/>
              <a:t> to the </a:t>
            </a:r>
            <a:r>
              <a:rPr lang="da-DK" sz="1200" dirty="0" err="1"/>
              <a:t>island</a:t>
            </a:r>
            <a:r>
              <a:rPr lang="da-DK" sz="1200" dirty="0"/>
              <a:t> is a </a:t>
            </a:r>
            <a:r>
              <a:rPr lang="da-DK" sz="1200" dirty="0" err="1"/>
              <a:t>road</a:t>
            </a:r>
            <a:r>
              <a:rPr lang="da-DK" sz="1200" dirty="0"/>
              <a:t> on the </a:t>
            </a:r>
            <a:r>
              <a:rPr lang="da-DK" sz="1200" dirty="0" err="1"/>
              <a:t>seabed</a:t>
            </a:r>
            <a:r>
              <a:rPr lang="da-DK" sz="1200" dirty="0"/>
              <a:t> </a:t>
            </a:r>
            <a:r>
              <a:rPr lang="da-DK" sz="1200" dirty="0" err="1"/>
              <a:t>which</a:t>
            </a:r>
            <a:r>
              <a:rPr lang="da-DK" sz="1200" dirty="0"/>
              <a:t> is </a:t>
            </a:r>
            <a:r>
              <a:rPr lang="da-DK" sz="1200" dirty="0" err="1"/>
              <a:t>flooded</a:t>
            </a:r>
            <a:r>
              <a:rPr lang="da-DK" sz="1200" dirty="0"/>
              <a:t> 2 times a </a:t>
            </a:r>
            <a:r>
              <a:rPr lang="da-DK" sz="1200" dirty="0" err="1"/>
              <a:t>day</a:t>
            </a:r>
            <a:endParaRPr lang="da-DK" sz="1200" dirty="0"/>
          </a:p>
          <a:p>
            <a:r>
              <a:rPr lang="da-DK" sz="1200" dirty="0"/>
              <a:t>Nature restauration </a:t>
            </a:r>
            <a:r>
              <a:rPr lang="da-DK" sz="1200" dirty="0" err="1"/>
              <a:t>project</a:t>
            </a:r>
            <a:r>
              <a:rPr lang="da-DK" sz="1200" dirty="0"/>
              <a:t> </a:t>
            </a:r>
            <a:r>
              <a:rPr lang="da-DK" sz="1200" dirty="0" err="1"/>
              <a:t>alltogether</a:t>
            </a:r>
            <a:r>
              <a:rPr lang="da-DK" sz="1200" dirty="0"/>
              <a:t> </a:t>
            </a:r>
            <a:r>
              <a:rPr lang="da-DK" sz="1200" dirty="0" err="1"/>
              <a:t>about</a:t>
            </a:r>
            <a:r>
              <a:rPr lang="da-DK" sz="1200" dirty="0"/>
              <a:t> 220 acres </a:t>
            </a:r>
            <a:r>
              <a:rPr lang="da-DK" sz="1200" dirty="0" err="1"/>
              <a:t>primarily</a:t>
            </a:r>
            <a:r>
              <a:rPr lang="da-DK" sz="1200" dirty="0"/>
              <a:t> for </a:t>
            </a:r>
            <a:r>
              <a:rPr lang="da-DK" sz="1200" dirty="0" err="1"/>
              <a:t>meadow</a:t>
            </a:r>
            <a:r>
              <a:rPr lang="da-DK" sz="1200" dirty="0"/>
              <a:t> </a:t>
            </a:r>
            <a:r>
              <a:rPr lang="da-DK" sz="1200" dirty="0" err="1"/>
              <a:t>birds</a:t>
            </a:r>
            <a:endParaRPr lang="da-DK" sz="1200" dirty="0"/>
          </a:p>
          <a:p>
            <a:pPr marL="0" indent="0">
              <a:buNone/>
            </a:pPr>
            <a:endParaRPr lang="da-DK" sz="800" dirty="0"/>
          </a:p>
          <a:p>
            <a:pPr marL="0" indent="0">
              <a:buNone/>
            </a:pPr>
            <a:endParaRPr lang="da-DK" sz="800" dirty="0"/>
          </a:p>
          <a:p>
            <a:pPr marL="0" indent="0">
              <a:buNone/>
            </a:pPr>
            <a:r>
              <a:rPr lang="da-DK" sz="600" dirty="0"/>
              <a:t>Billede taget af John Frikke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8A2F844-AFB3-4DEE-8DAB-35263EFBBAF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240052" y="1187450"/>
            <a:ext cx="2696145" cy="37449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C15211D-F084-466C-AEC1-757412F90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56" y="2648645"/>
            <a:ext cx="4011146" cy="2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850B1-9BEC-499B-B031-26483F05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partners </a:t>
            </a:r>
            <a:r>
              <a:rPr lang="da-DK" dirty="0" err="1"/>
              <a:t>teaming</a:t>
            </a:r>
            <a:r>
              <a:rPr lang="da-DK" dirty="0"/>
              <a:t> up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A5BAE7-CF9B-4F6C-B8E3-89B4A05A1BE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a-DK" sz="1800" dirty="0"/>
              <a:t>The Locals</a:t>
            </a:r>
          </a:p>
          <a:p>
            <a:r>
              <a:rPr lang="da-DK" sz="1800" dirty="0" err="1"/>
              <a:t>Municipality</a:t>
            </a:r>
            <a:r>
              <a:rPr lang="da-DK" sz="1800" dirty="0"/>
              <a:t> of Esbjerg</a:t>
            </a:r>
          </a:p>
          <a:p>
            <a:r>
              <a:rPr lang="da-DK" sz="1800" dirty="0"/>
              <a:t>Nationalpark </a:t>
            </a:r>
            <a:r>
              <a:rPr lang="da-DK" sz="1800" dirty="0" err="1"/>
              <a:t>Wadden</a:t>
            </a:r>
            <a:r>
              <a:rPr lang="da-DK" sz="1800" dirty="0"/>
              <a:t> Sea</a:t>
            </a:r>
          </a:p>
          <a:p>
            <a:endParaRPr lang="da-DK" sz="1800" dirty="0"/>
          </a:p>
          <a:p>
            <a:r>
              <a:rPr lang="da-DK" sz="1800" dirty="0" err="1"/>
              <a:t>Sharing</a:t>
            </a:r>
            <a:r>
              <a:rPr lang="da-DK" sz="1800" dirty="0"/>
              <a:t> the same </a:t>
            </a:r>
            <a:r>
              <a:rPr lang="da-DK" sz="1800" dirty="0" err="1"/>
              <a:t>goals</a:t>
            </a:r>
            <a:endParaRPr lang="da-DK" sz="1800" dirty="0"/>
          </a:p>
          <a:p>
            <a:pPr lvl="1"/>
            <a:r>
              <a:rPr lang="da-DK" sz="1800" dirty="0"/>
              <a:t>To </a:t>
            </a:r>
            <a:r>
              <a:rPr lang="da-DK" sz="1800" dirty="0" err="1"/>
              <a:t>protect</a:t>
            </a:r>
            <a:r>
              <a:rPr lang="da-DK" sz="1800" dirty="0"/>
              <a:t> the OUV of the </a:t>
            </a:r>
          </a:p>
          <a:p>
            <a:pPr marL="438150" lvl="1" indent="0">
              <a:buNone/>
            </a:pPr>
            <a:r>
              <a:rPr lang="da-DK" sz="1800" dirty="0"/>
              <a:t>    </a:t>
            </a:r>
            <a:r>
              <a:rPr lang="da-DK" sz="1800" dirty="0" err="1"/>
              <a:t>Wadden</a:t>
            </a:r>
            <a:r>
              <a:rPr lang="da-DK" sz="1800" dirty="0"/>
              <a:t> Sea </a:t>
            </a:r>
          </a:p>
          <a:p>
            <a:pPr lvl="1"/>
            <a:r>
              <a:rPr lang="da-DK" sz="1800" dirty="0" err="1"/>
              <a:t>Sustanible</a:t>
            </a:r>
            <a:r>
              <a:rPr lang="da-DK" sz="1800" dirty="0"/>
              <a:t> </a:t>
            </a:r>
            <a:r>
              <a:rPr lang="da-DK" sz="1800" dirty="0" err="1"/>
              <a:t>tourism</a:t>
            </a:r>
            <a:r>
              <a:rPr lang="da-DK" sz="1800" dirty="0"/>
              <a:t> </a:t>
            </a:r>
            <a:r>
              <a:rPr lang="da-DK" sz="1800" dirty="0" err="1"/>
              <a:t>including</a:t>
            </a:r>
            <a:r>
              <a:rPr lang="da-DK" sz="1800" dirty="0"/>
              <a:t> </a:t>
            </a:r>
          </a:p>
          <a:p>
            <a:pPr marL="438150" lvl="1" indent="0">
              <a:buNone/>
            </a:pPr>
            <a:r>
              <a:rPr lang="da-DK" sz="1800" dirty="0"/>
              <a:t>    </a:t>
            </a:r>
            <a:r>
              <a:rPr lang="da-DK" sz="1800" dirty="0" err="1"/>
              <a:t>dissemination</a:t>
            </a:r>
            <a:r>
              <a:rPr lang="da-DK" sz="1800" dirty="0"/>
              <a:t> and </a:t>
            </a:r>
            <a:r>
              <a:rPr lang="da-DK" sz="1800" dirty="0" err="1"/>
              <a:t>teaching</a:t>
            </a:r>
            <a:r>
              <a:rPr lang="da-DK" sz="1800" dirty="0"/>
              <a:t> in </a:t>
            </a:r>
          </a:p>
          <a:p>
            <a:pPr marL="438150" lvl="1" indent="0">
              <a:buNone/>
            </a:pPr>
            <a:r>
              <a:rPr lang="da-DK" sz="1800" dirty="0"/>
              <a:t>    the benefit of </a:t>
            </a:r>
            <a:r>
              <a:rPr lang="da-DK" sz="1800" dirty="0" err="1"/>
              <a:t>darkness</a:t>
            </a:r>
            <a:endParaRPr lang="da-DK" sz="1800" dirty="0"/>
          </a:p>
          <a:p>
            <a:pPr lvl="1"/>
            <a:r>
              <a:rPr lang="da-DK" sz="1800" dirty="0" err="1"/>
              <a:t>Sustanible</a:t>
            </a:r>
            <a:r>
              <a:rPr lang="da-DK" sz="1800" dirty="0"/>
              <a:t> </a:t>
            </a:r>
            <a:r>
              <a:rPr lang="da-DK" sz="1800" dirty="0" err="1"/>
              <a:t>development</a:t>
            </a:r>
            <a:r>
              <a:rPr lang="da-DK" sz="1800" dirty="0"/>
              <a:t> of the </a:t>
            </a:r>
            <a:r>
              <a:rPr lang="da-DK" sz="1800" dirty="0" err="1"/>
              <a:t>island</a:t>
            </a:r>
            <a:endParaRPr lang="da-DK" sz="1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46C497F-408C-4C89-9A59-8D91FDBA7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15567"/>
            <a:ext cx="2730218" cy="407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2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786A0-BFA8-4B68-92C7-5E549436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Municipality</a:t>
            </a:r>
            <a:r>
              <a:rPr lang="da-DK" dirty="0"/>
              <a:t> of Esbjerg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66DA14-F86D-4FDF-BC02-7C350D77A9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3161" y="1044064"/>
            <a:ext cx="7560840" cy="3744416"/>
          </a:xfrm>
        </p:spPr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initiate</a:t>
            </a:r>
            <a:r>
              <a:rPr lang="da-DK" dirty="0"/>
              <a:t> the proces and is the </a:t>
            </a:r>
            <a:r>
              <a:rPr lang="da-DK" dirty="0" err="1"/>
              <a:t>project</a:t>
            </a:r>
            <a:r>
              <a:rPr lang="da-DK" dirty="0"/>
              <a:t> manager for the proces of </a:t>
            </a:r>
            <a:r>
              <a:rPr lang="da-DK" dirty="0" err="1"/>
              <a:t>writing</a:t>
            </a:r>
            <a:r>
              <a:rPr lang="da-DK" dirty="0"/>
              <a:t> the </a:t>
            </a:r>
            <a:r>
              <a:rPr lang="da-DK" dirty="0" err="1"/>
              <a:t>application</a:t>
            </a:r>
            <a:r>
              <a:rPr lang="da-DK" dirty="0"/>
              <a:t> for the IDA to </a:t>
            </a:r>
            <a:r>
              <a:rPr lang="da-DK" dirty="0" err="1"/>
              <a:t>become</a:t>
            </a:r>
            <a:r>
              <a:rPr lang="da-DK" dirty="0"/>
              <a:t> Dark Sky Park</a:t>
            </a:r>
          </a:p>
          <a:p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secure</a:t>
            </a:r>
            <a:r>
              <a:rPr lang="da-DK" dirty="0"/>
              <a:t> the </a:t>
            </a:r>
            <a:r>
              <a:rPr lang="da-DK" dirty="0" err="1"/>
              <a:t>political</a:t>
            </a:r>
            <a:r>
              <a:rPr lang="da-DK" dirty="0"/>
              <a:t> support and the </a:t>
            </a:r>
            <a:r>
              <a:rPr lang="da-DK" dirty="0" err="1"/>
              <a:t>formalities</a:t>
            </a:r>
            <a:r>
              <a:rPr lang="da-DK" dirty="0"/>
              <a:t> of the </a:t>
            </a:r>
            <a:r>
              <a:rPr lang="da-DK" dirty="0" err="1"/>
              <a:t>application</a:t>
            </a:r>
            <a:r>
              <a:rPr lang="da-DK" dirty="0"/>
              <a:t> fx  the </a:t>
            </a:r>
            <a:r>
              <a:rPr lang="da-DK" dirty="0" err="1"/>
              <a:t>preparation</a:t>
            </a:r>
            <a:r>
              <a:rPr lang="da-DK" dirty="0"/>
              <a:t> and the adoption of the light management plan</a:t>
            </a:r>
          </a:p>
          <a:p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secure</a:t>
            </a:r>
            <a:r>
              <a:rPr lang="da-DK" dirty="0"/>
              <a:t> the </a:t>
            </a:r>
            <a:r>
              <a:rPr lang="da-DK" dirty="0" err="1"/>
              <a:t>involvement</a:t>
            </a:r>
            <a:r>
              <a:rPr lang="da-DK" dirty="0"/>
              <a:t> of the </a:t>
            </a:r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other</a:t>
            </a:r>
            <a:r>
              <a:rPr lang="da-DK" dirty="0"/>
              <a:t> partners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essential</a:t>
            </a:r>
            <a:r>
              <a:rPr lang="da-DK" dirty="0"/>
              <a:t> for </a:t>
            </a:r>
            <a:r>
              <a:rPr lang="da-DK" dirty="0" err="1"/>
              <a:t>making</a:t>
            </a:r>
            <a:r>
              <a:rPr lang="da-DK" dirty="0"/>
              <a:t> the Dark Sky Park Mandø </a:t>
            </a:r>
            <a:r>
              <a:rPr lang="da-DK" dirty="0" err="1"/>
              <a:t>e.g</a:t>
            </a:r>
            <a:r>
              <a:rPr lang="da-DK" dirty="0"/>
              <a:t>. University of Aarhus, </a:t>
            </a:r>
            <a:r>
              <a:rPr lang="da-DK" dirty="0" err="1"/>
              <a:t>Amateur</a:t>
            </a:r>
            <a:r>
              <a:rPr lang="da-DK" dirty="0"/>
              <a:t> </a:t>
            </a:r>
            <a:r>
              <a:rPr lang="da-DK" dirty="0" err="1"/>
              <a:t>Astronomical</a:t>
            </a:r>
            <a:r>
              <a:rPr lang="da-DK" dirty="0"/>
              <a:t> Association, high schools and </a:t>
            </a:r>
            <a:r>
              <a:rPr lang="da-DK" dirty="0" err="1"/>
              <a:t>primary</a:t>
            </a:r>
            <a:r>
              <a:rPr lang="da-DK" dirty="0"/>
              <a:t> schools, </a:t>
            </a:r>
            <a:r>
              <a:rPr lang="da-DK" dirty="0" err="1"/>
              <a:t>tourist</a:t>
            </a:r>
            <a:r>
              <a:rPr lang="da-DK" dirty="0"/>
              <a:t> operators and Port Esbjerg</a:t>
            </a:r>
          </a:p>
          <a:p>
            <a:pPr marL="0" indent="0">
              <a:buNone/>
            </a:pPr>
            <a:r>
              <a:rPr lang="da-DK" dirty="0"/>
              <a:t>	- in </a:t>
            </a:r>
            <a:r>
              <a:rPr lang="da-DK" dirty="0" err="1"/>
              <a:t>respect</a:t>
            </a:r>
            <a:r>
              <a:rPr lang="da-DK" dirty="0"/>
              <a:t> of a </a:t>
            </a:r>
            <a:r>
              <a:rPr lang="da-DK" dirty="0" err="1"/>
              <a:t>bottom</a:t>
            </a:r>
            <a:r>
              <a:rPr lang="da-DK" dirty="0"/>
              <a:t> up </a:t>
            </a:r>
            <a:r>
              <a:rPr lang="da-DK" dirty="0" err="1"/>
              <a:t>commitment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26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1F909-8FEA-4C40-9C99-E8ABC825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</a:t>
            </a:r>
            <a:r>
              <a:rPr lang="da-DK" dirty="0" err="1"/>
              <a:t>advices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365ACF-92A1-43AF-B5EC-FC540B9B327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         It is </a:t>
            </a:r>
            <a:r>
              <a:rPr lang="da-DK" dirty="0" err="1"/>
              <a:t>very</a:t>
            </a:r>
            <a:r>
              <a:rPr lang="da-DK" dirty="0"/>
              <a:t> </a:t>
            </a:r>
            <a:r>
              <a:rPr lang="da-DK" dirty="0" err="1"/>
              <a:t>important</a:t>
            </a:r>
            <a:r>
              <a:rPr lang="da-DK" dirty="0"/>
              <a:t> to </a:t>
            </a:r>
            <a:r>
              <a:rPr lang="da-DK" dirty="0" err="1"/>
              <a:t>anchor</a:t>
            </a:r>
            <a:r>
              <a:rPr lang="da-DK" dirty="0"/>
              <a:t> the </a:t>
            </a:r>
            <a:r>
              <a:rPr lang="da-DK" dirty="0" err="1"/>
              <a:t>commitment</a:t>
            </a:r>
            <a:r>
              <a:rPr lang="da-DK" dirty="0"/>
              <a:t> for the </a:t>
            </a:r>
          </a:p>
          <a:p>
            <a:pPr marL="0" indent="0">
              <a:buNone/>
            </a:pPr>
            <a:r>
              <a:rPr lang="da-DK" dirty="0"/>
              <a:t>            </a:t>
            </a:r>
            <a:r>
              <a:rPr lang="da-DK" dirty="0" err="1"/>
              <a:t>project</a:t>
            </a:r>
            <a:r>
              <a:rPr lang="da-DK" dirty="0"/>
              <a:t> in the participants </a:t>
            </a:r>
          </a:p>
          <a:p>
            <a:pPr marL="0" indent="0">
              <a:buNone/>
            </a:pPr>
            <a:r>
              <a:rPr lang="da-DK" dirty="0"/>
              <a:t>             </a:t>
            </a:r>
          </a:p>
          <a:p>
            <a:pPr marL="0" indent="0">
              <a:buNone/>
            </a:pPr>
            <a:r>
              <a:rPr lang="da-DK" dirty="0"/>
              <a:t>             It is </a:t>
            </a:r>
            <a:r>
              <a:rPr lang="da-DK" dirty="0" err="1"/>
              <a:t>important</a:t>
            </a:r>
            <a:r>
              <a:rPr lang="da-DK" dirty="0"/>
              <a:t> to </a:t>
            </a:r>
            <a:r>
              <a:rPr lang="da-DK" dirty="0" err="1"/>
              <a:t>engage</a:t>
            </a:r>
            <a:r>
              <a:rPr lang="da-DK" dirty="0"/>
              <a:t>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perspectives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             It is </a:t>
            </a:r>
            <a:r>
              <a:rPr lang="da-DK" dirty="0" err="1"/>
              <a:t>important</a:t>
            </a:r>
            <a:r>
              <a:rPr lang="da-DK" dirty="0"/>
              <a:t> to have a </a:t>
            </a:r>
            <a:r>
              <a:rPr lang="da-DK" dirty="0" err="1"/>
              <a:t>process</a:t>
            </a:r>
            <a:r>
              <a:rPr lang="da-DK" dirty="0"/>
              <a:t> manager – the proces</a:t>
            </a:r>
          </a:p>
          <a:p>
            <a:pPr marL="0" indent="0">
              <a:buNone/>
            </a:pPr>
            <a:r>
              <a:rPr lang="da-DK" dirty="0"/>
              <a:t>             </a:t>
            </a:r>
            <a:r>
              <a:rPr lang="da-DK" dirty="0" err="1"/>
              <a:t>takes</a:t>
            </a:r>
            <a:r>
              <a:rPr lang="da-DK" dirty="0"/>
              <a:t> time and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a </a:t>
            </a:r>
            <a:r>
              <a:rPr lang="da-DK" dirty="0" err="1"/>
              <a:t>lot</a:t>
            </a:r>
            <a:r>
              <a:rPr lang="da-DK" dirty="0"/>
              <a:t> of </a:t>
            </a:r>
            <a:r>
              <a:rPr lang="da-DK" dirty="0" err="1"/>
              <a:t>activities</a:t>
            </a:r>
            <a:r>
              <a:rPr lang="da-DK" dirty="0"/>
              <a:t> to </a:t>
            </a:r>
            <a:r>
              <a:rPr lang="da-DK" dirty="0" err="1"/>
              <a:t>keep</a:t>
            </a:r>
            <a:r>
              <a:rPr lang="da-DK" dirty="0"/>
              <a:t> track of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Stjerne: 5 takker 3">
            <a:extLst>
              <a:ext uri="{FF2B5EF4-FFF2-40B4-BE49-F238E27FC236}">
                <a16:creationId xmlns:a16="http://schemas.microsoft.com/office/drawing/2014/main" id="{AB13ADC0-2D69-42C5-8881-064A987A478D}"/>
              </a:ext>
            </a:extLst>
          </p:cNvPr>
          <p:cNvSpPr/>
          <p:nvPr/>
        </p:nvSpPr>
        <p:spPr>
          <a:xfrm>
            <a:off x="828000" y="134761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Stjerne: 5 takker 4">
            <a:extLst>
              <a:ext uri="{FF2B5EF4-FFF2-40B4-BE49-F238E27FC236}">
                <a16:creationId xmlns:a16="http://schemas.microsoft.com/office/drawing/2014/main" id="{00CCFCB9-EC31-4B86-843C-ED14CDC02F72}"/>
              </a:ext>
            </a:extLst>
          </p:cNvPr>
          <p:cNvSpPr/>
          <p:nvPr/>
        </p:nvSpPr>
        <p:spPr>
          <a:xfrm>
            <a:off x="836806" y="240595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Stjerne: 5 takker 5">
            <a:extLst>
              <a:ext uri="{FF2B5EF4-FFF2-40B4-BE49-F238E27FC236}">
                <a16:creationId xmlns:a16="http://schemas.microsoft.com/office/drawing/2014/main" id="{3EFED7E4-558F-41F6-B083-F4488A4CFE14}"/>
              </a:ext>
            </a:extLst>
          </p:cNvPr>
          <p:cNvSpPr/>
          <p:nvPr/>
        </p:nvSpPr>
        <p:spPr>
          <a:xfrm>
            <a:off x="836806" y="346428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03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87F6BD7-8F35-554B-9147-05DA035D4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15"/>
          <a:stretch/>
        </p:blipFill>
        <p:spPr>
          <a:xfrm>
            <a:off x="4711148" y="0"/>
            <a:ext cx="4432853" cy="519319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A296539-D1CC-C04A-BCCF-9201A4939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7" t="10049" r="10914" b="7440"/>
          <a:stretch/>
        </p:blipFill>
        <p:spPr>
          <a:xfrm>
            <a:off x="5289295" y="441453"/>
            <a:ext cx="2892287" cy="424400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A336F53-5041-7F4D-BD52-4FFB4F7BB0B8}"/>
              </a:ext>
            </a:extLst>
          </p:cNvPr>
          <p:cNvSpPr txBox="1">
            <a:spLocks/>
          </p:cNvSpPr>
          <p:nvPr/>
        </p:nvSpPr>
        <p:spPr>
          <a:xfrm>
            <a:off x="470081" y="318349"/>
            <a:ext cx="5116068" cy="158812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700" dirty="0">
                <a:latin typeface="Arial" panose="020B0604020202020204" pitchFamily="34" charset="0"/>
                <a:cs typeface="Arial" panose="020B0604020202020204" pitchFamily="34" charset="0"/>
              </a:rPr>
              <a:t>Nationalpark Wadden Sea</a:t>
            </a:r>
            <a:br>
              <a:rPr lang="da-DK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700" dirty="0">
                <a:latin typeface="Arial" panose="020B0604020202020204" pitchFamily="34" charset="0"/>
                <a:cs typeface="Arial" panose="020B0604020202020204" pitchFamily="34" charset="0"/>
              </a:rPr>
              <a:t>Unesco World Heritage with Germany and </a:t>
            </a:r>
            <a:r>
              <a:rPr lang="da-DK" sz="2700" dirty="0" err="1"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  <a:endParaRPr lang="da-DK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343BB44-652F-6C47-BA85-CE5D817916CD}"/>
              </a:ext>
            </a:extLst>
          </p:cNvPr>
          <p:cNvSpPr txBox="1"/>
          <p:nvPr/>
        </p:nvSpPr>
        <p:spPr>
          <a:xfrm>
            <a:off x="1345080" y="2504980"/>
            <a:ext cx="3522607" cy="1265115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pPr>
              <a:spcAft>
                <a:spcPts val="375"/>
              </a:spcAft>
            </a:pP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Dark Sky </a:t>
            </a:r>
          </a:p>
          <a:p>
            <a:pPr>
              <a:spcAft>
                <a:spcPts val="375"/>
              </a:spcAft>
            </a:pP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- supplement and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outstanding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universal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75"/>
              </a:spcAft>
            </a:pP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CC153FC7-2BA9-1D48-999C-47D4EE26385F}"/>
              </a:ext>
            </a:extLst>
          </p:cNvPr>
          <p:cNvCxnSpPr>
            <a:cxnSpLocks/>
          </p:cNvCxnSpPr>
          <p:nvPr/>
        </p:nvCxnSpPr>
        <p:spPr>
          <a:xfrm>
            <a:off x="1199668" y="2909724"/>
            <a:ext cx="0" cy="441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1199668" y="4106603"/>
            <a:ext cx="4982454" cy="512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75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will work to protect, strengthen and develop nature,</a:t>
            </a:r>
          </a:p>
          <a:p>
            <a:pPr>
              <a:spcAft>
                <a:spcPts val="375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landscape, the geological values and the cultural heritage of the region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CC153FC7-2BA9-1D48-999C-47D4EE26385F}"/>
              </a:ext>
            </a:extLst>
          </p:cNvPr>
          <p:cNvCxnSpPr>
            <a:cxnSpLocks/>
          </p:cNvCxnSpPr>
          <p:nvPr/>
        </p:nvCxnSpPr>
        <p:spPr>
          <a:xfrm>
            <a:off x="1199668" y="4136024"/>
            <a:ext cx="0" cy="441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818" y="1"/>
            <a:ext cx="1469973" cy="14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58920E3-785B-D040-BF4C-0DE65E5D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" y="4781104"/>
            <a:ext cx="276702" cy="2767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A336F53-5041-7F4D-BD52-4FFB4F7BB0B8}"/>
              </a:ext>
            </a:extLst>
          </p:cNvPr>
          <p:cNvSpPr txBox="1">
            <a:spLocks/>
          </p:cNvSpPr>
          <p:nvPr/>
        </p:nvSpPr>
        <p:spPr>
          <a:xfrm>
            <a:off x="604297" y="687982"/>
            <a:ext cx="4079717" cy="8817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Vadehav – </a:t>
            </a:r>
            <a:r>
              <a:rPr lang="da-DK" sz="28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2FB3F123-51B7-404F-85A8-B51CD72C1A1D}"/>
              </a:ext>
            </a:extLst>
          </p:cNvPr>
          <p:cNvSpPr txBox="1"/>
          <p:nvPr/>
        </p:nvSpPr>
        <p:spPr>
          <a:xfrm>
            <a:off x="604297" y="1702092"/>
            <a:ext cx="4978115" cy="185502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r>
              <a:rPr lang="da-DK" sz="12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a-DK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da-DK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support science, education and interpretation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pertaining to and of the site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Sky</a:t>
            </a:r>
          </a:p>
          <a:p>
            <a:r>
              <a:rPr lang="en-US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fits perfectly in the educational program</a:t>
            </a:r>
          </a:p>
          <a:p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a-DK" sz="20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0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  <a:b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a-DK" sz="20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a-DK" sz="20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0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by </a:t>
            </a:r>
            <a:r>
              <a:rPr lang="da-DK" sz="20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Billede 9" descr="Et billede, der indeholder person, udendørs, mand, personer&#10;&#10;Automatisk genereret beskrivelse">
            <a:extLst>
              <a:ext uri="{FF2B5EF4-FFF2-40B4-BE49-F238E27FC236}">
                <a16:creationId xmlns:a16="http://schemas.microsoft.com/office/drawing/2014/main" id="{FEF7BF16-FC6E-BE4C-B4A1-B310DCF19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2" r="29351"/>
          <a:stretch/>
        </p:blipFill>
        <p:spPr>
          <a:xfrm>
            <a:off x="6924511" y="2199902"/>
            <a:ext cx="2107475" cy="2516283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r="11466" b="13333"/>
          <a:stretch/>
        </p:blipFill>
        <p:spPr>
          <a:xfrm>
            <a:off x="5301234" y="1"/>
            <a:ext cx="2777491" cy="21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A336F53-5041-7F4D-BD52-4FFB4F7BB0B8}"/>
              </a:ext>
            </a:extLst>
          </p:cNvPr>
          <p:cNvSpPr txBox="1">
            <a:spLocks/>
          </p:cNvSpPr>
          <p:nvPr/>
        </p:nvSpPr>
        <p:spPr>
          <a:xfrm>
            <a:off x="604298" y="886505"/>
            <a:ext cx="4304252" cy="48705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program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2FB3F123-51B7-404F-85A8-B51CD72C1A1D}"/>
              </a:ext>
            </a:extLst>
          </p:cNvPr>
          <p:cNvSpPr txBox="1"/>
          <p:nvPr/>
        </p:nvSpPr>
        <p:spPr>
          <a:xfrm>
            <a:off x="673444" y="1505891"/>
            <a:ext cx="4504346" cy="2593684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r>
              <a:rPr lang="da-DK" sz="12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a-DK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da-DK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National Park partners are the first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of contact for visitors and are therefore our most important communication channel.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develop new experiences and strengthen their communication and interpretation skills, in collaboration with them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Sky</a:t>
            </a:r>
          </a:p>
          <a:p>
            <a:r>
              <a:rPr lang="en-US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training of star guides under the partner program</a:t>
            </a:r>
            <a:br>
              <a:rPr lang="en-US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possible National Park partnership</a:t>
            </a:r>
            <a:r>
              <a:rPr lang="da-DK" sz="20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illede 12" descr="Et billede, der indeholder tegning, skilt&#10;&#10;Automatisk genereret beskrivelse">
            <a:extLst>
              <a:ext uri="{FF2B5EF4-FFF2-40B4-BE49-F238E27FC236}">
                <a16:creationId xmlns:a16="http://schemas.microsoft.com/office/drawing/2014/main" id="{7C4AADB4-2F5F-AA49-83C6-AD93994E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5" y="4781601"/>
            <a:ext cx="279209" cy="279209"/>
          </a:xfrm>
          <a:prstGeom prst="rect">
            <a:avLst/>
          </a:prstGeom>
        </p:spPr>
      </p:pic>
      <p:pic>
        <p:nvPicPr>
          <p:cNvPr id="14" name="Billede 13" descr="Et billede, der indeholder tegning, skilt&#10;&#10;Automatisk genereret beskrivelse">
            <a:extLst>
              <a:ext uri="{FF2B5EF4-FFF2-40B4-BE49-F238E27FC236}">
                <a16:creationId xmlns:a16="http://schemas.microsoft.com/office/drawing/2014/main" id="{0C83ECCD-E1F7-3D45-A818-D3FAD9C4F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70" y="4781601"/>
            <a:ext cx="279209" cy="27920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619F924-C1B4-1B45-ADC1-04C0D9EE1B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6" r="15444"/>
          <a:stretch/>
        </p:blipFill>
        <p:spPr>
          <a:xfrm>
            <a:off x="7415785" y="339042"/>
            <a:ext cx="1488983" cy="1207455"/>
          </a:xfrm>
          <a:prstGeom prst="rect">
            <a:avLst/>
          </a:prstGeom>
        </p:spPr>
      </p:pic>
      <p:pic>
        <p:nvPicPr>
          <p:cNvPr id="15" name="Billede 14" descr="Et billede, der indeholder person, bord, vand, indendørs&#10;&#10;Automatisk genereret beskrivelse">
            <a:extLst>
              <a:ext uri="{FF2B5EF4-FFF2-40B4-BE49-F238E27FC236}">
                <a16:creationId xmlns:a16="http://schemas.microsoft.com/office/drawing/2014/main" id="{475EAEB6-DA50-904D-95F7-7CCF6A1FC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02" b="32777"/>
          <a:stretch/>
        </p:blipFill>
        <p:spPr>
          <a:xfrm>
            <a:off x="5907057" y="3311562"/>
            <a:ext cx="2997711" cy="1831939"/>
          </a:xfrm>
          <a:prstGeom prst="rect">
            <a:avLst/>
          </a:prstGeom>
        </p:spPr>
      </p:pic>
      <p:pic>
        <p:nvPicPr>
          <p:cNvPr id="10" name="Billede 9" descr="Et billede, der indeholder græs, person, udendørs, gruppe&#10;&#10;Automatisk genereret beskrivelse">
            <a:extLst>
              <a:ext uri="{FF2B5EF4-FFF2-40B4-BE49-F238E27FC236}">
                <a16:creationId xmlns:a16="http://schemas.microsoft.com/office/drawing/2014/main" id="{EF3623DF-AF8B-F740-B438-C751FE6B14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22" t="25467" r="49377" b="44507"/>
          <a:stretch/>
        </p:blipFill>
        <p:spPr>
          <a:xfrm>
            <a:off x="7320516" y="1644869"/>
            <a:ext cx="1584252" cy="1544454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53" y="339042"/>
            <a:ext cx="2073863" cy="116654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57" y="1559945"/>
            <a:ext cx="1126998" cy="16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36F53-5041-7F4D-BD52-4FFB4F7BB0B8}"/>
              </a:ext>
            </a:extLst>
          </p:cNvPr>
          <p:cNvSpPr txBox="1">
            <a:spLocks/>
          </p:cNvSpPr>
          <p:nvPr/>
        </p:nvSpPr>
        <p:spPr>
          <a:xfrm>
            <a:off x="467138" y="1547886"/>
            <a:ext cx="4304252" cy="167122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Codes of </a:t>
            </a:r>
            <a:r>
              <a:rPr lang="da-DK" sz="28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</a:t>
            </a:r>
            <a:endParaRPr lang="da-DK" sz="28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28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 </a:t>
            </a:r>
            <a:r>
              <a:rPr lang="da-DK" sz="28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8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da-DK" sz="28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guest in the dark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39" y="326856"/>
            <a:ext cx="3454198" cy="46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K_test_skabelo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6" id="{FC16FD8F-ED77-42A0-A9A4-DFC584AB1471}" vid="{425B413B-F42B-49E5-9793-04DD42DE1BF1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</TotalTime>
  <Words>454</Words>
  <Application>Microsoft Office PowerPoint</Application>
  <PresentationFormat>Skærmshow (16:9)</PresentationFormat>
  <Paragraphs>77</Paragraphs>
  <Slides>9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Courier New</vt:lpstr>
      <vt:lpstr>Tahoma</vt:lpstr>
      <vt:lpstr>EK_test_skabelon</vt:lpstr>
      <vt:lpstr>How to become a dark sky park</vt:lpstr>
      <vt:lpstr>The island of Mandø</vt:lpstr>
      <vt:lpstr>3 partners teaming up</vt:lpstr>
      <vt:lpstr>Municipality of Esbjerg</vt:lpstr>
      <vt:lpstr>3 advices</vt:lpstr>
      <vt:lpstr>PowerPoint-præsentation</vt:lpstr>
      <vt:lpstr>PowerPoint-præsentation</vt:lpstr>
      <vt:lpstr>PowerPoint-præsentation</vt:lpstr>
      <vt:lpstr>PowerPoint-præsentation</vt:lpstr>
    </vt:vector>
  </TitlesOfParts>
  <Company>Esbjerg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become a dark sky park</dc:title>
  <dc:creator>Christina Egsvang Føns. CHFNS</dc:creator>
  <cp:lastModifiedBy>Christina Egsvang Føns. CHFNS</cp:lastModifiedBy>
  <cp:revision>12</cp:revision>
  <cp:lastPrinted>2019-10-30T07:55:36Z</cp:lastPrinted>
  <dcterms:created xsi:type="dcterms:W3CDTF">2021-04-18T11:02:08Z</dcterms:created>
  <dcterms:modified xsi:type="dcterms:W3CDTF">2021-04-22T21:48:16Z</dcterms:modified>
</cp:coreProperties>
</file>