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5248" r:id="rId2"/>
  </p:sldMasterIdLst>
  <p:notesMasterIdLst>
    <p:notesMasterId r:id="rId27"/>
  </p:notesMasterIdLst>
  <p:handoutMasterIdLst>
    <p:handoutMasterId r:id="rId28"/>
  </p:handoutMasterIdLst>
  <p:sldIdLst>
    <p:sldId id="614" r:id="rId3"/>
    <p:sldId id="595" r:id="rId4"/>
    <p:sldId id="596" r:id="rId5"/>
    <p:sldId id="661" r:id="rId6"/>
    <p:sldId id="663" r:id="rId7"/>
    <p:sldId id="652" r:id="rId8"/>
    <p:sldId id="598" r:id="rId9"/>
    <p:sldId id="599" r:id="rId10"/>
    <p:sldId id="597" r:id="rId11"/>
    <p:sldId id="646" r:id="rId12"/>
    <p:sldId id="655" r:id="rId13"/>
    <p:sldId id="654" r:id="rId14"/>
    <p:sldId id="607" r:id="rId15"/>
    <p:sldId id="608" r:id="rId16"/>
    <p:sldId id="609" r:id="rId17"/>
    <p:sldId id="610" r:id="rId18"/>
    <p:sldId id="616" r:id="rId19"/>
    <p:sldId id="649" r:id="rId20"/>
    <p:sldId id="648" r:id="rId21"/>
    <p:sldId id="650" r:id="rId22"/>
    <p:sldId id="647" r:id="rId23"/>
    <p:sldId id="662" r:id="rId24"/>
    <p:sldId id="664" r:id="rId25"/>
    <p:sldId id="613" r:id="rId2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80000"/>
    <a:srgbClr val="006600"/>
    <a:srgbClr val="33CC33"/>
    <a:srgbClr val="FFFF00"/>
    <a:srgbClr val="99FF33"/>
    <a:srgbClr val="CCECFF"/>
    <a:srgbClr val="CC99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24" autoAdjust="0"/>
    <p:restoredTop sz="94611" autoAdjust="0"/>
  </p:normalViewPr>
  <p:slideViewPr>
    <p:cSldViewPr>
      <p:cViewPr varScale="1">
        <p:scale>
          <a:sx n="103" d="100"/>
          <a:sy n="103" d="100"/>
        </p:scale>
        <p:origin x="151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7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18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44B540D-272B-46D9-B262-E82E85631E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6446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Formate des Vorlagentextes zu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97FB28C-BFF5-4718-901F-105343527E5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0989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5830D4B-FBCD-4DB1-ADA1-0BF0198CD888}" type="slidenum">
              <a:rPr lang="de-DE" altLang="de-DE" smtClean="0">
                <a:latin typeface="Times New Roman" pitchFamily="18" charset="0"/>
              </a:rPr>
              <a:pPr/>
              <a:t>1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FB28C-BFF5-4718-901F-105343527E53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002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Google Shape;542;p32:notes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129027" name="Google Shape;543;p32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13498-13EB-432D-8A50-D21911A855C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5810707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CA426-D7FE-4D8D-A830-B2625462339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531547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C67-8632-41DE-8279-F955740C3E8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20872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FD581-4261-4ACF-8B8B-C861BE24AAB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078975"/>
      </p:ext>
    </p:extLst>
  </p:cSld>
  <p:clrMapOvr>
    <a:masterClrMapping/>
  </p:clrMapOvr>
  <p:transition spd="slow">
    <p:cover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C9CE5-87BC-41E0-9867-92771C6D600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4873438"/>
      </p:ext>
    </p:extLst>
  </p:cSld>
  <p:clrMapOvr>
    <a:masterClrMapping/>
  </p:clrMapOvr>
  <p:transition spd="slow">
    <p:cover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71BE0-6076-4569-92D5-E24CE19413F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0160455"/>
      </p:ext>
    </p:extLst>
  </p:cSld>
  <p:clrMapOvr>
    <a:masterClrMapping/>
  </p:clrMapOvr>
  <p:transition spd="slow">
    <p:cover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DA6A7-B58D-490D-A4BA-1A4489657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0740199"/>
      </p:ext>
    </p:extLst>
  </p:cSld>
  <p:clrMapOvr>
    <a:masterClrMapping/>
  </p:clrMapOvr>
  <p:transition spd="slow">
    <p:cover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29D53-409A-4F68-8EFD-48CB6B3C3C8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3827720"/>
      </p:ext>
    </p:extLst>
  </p:cSld>
  <p:clrMapOvr>
    <a:masterClrMapping/>
  </p:clrMapOvr>
  <p:transition spd="slow">
    <p:cover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08BF8-331B-49D5-B682-FFA64551F46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8922663"/>
      </p:ext>
    </p:extLst>
  </p:cSld>
  <p:clrMapOvr>
    <a:masterClrMapping/>
  </p:clrMapOvr>
  <p:transition spd="slow">
    <p:cover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06EAE-4B87-47DD-8B7F-F2CD4761146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3240668"/>
      </p:ext>
    </p:extLst>
  </p:cSld>
  <p:clrMapOvr>
    <a:masterClrMapping/>
  </p:clrMapOvr>
  <p:transition spd="slow">
    <p:cover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E3BE4-2607-4B92-AE62-7F8E8D37AEC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572345"/>
      </p:ext>
    </p:extLst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7941D-C6FF-4834-A36B-B91542EB058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0131582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911DD-EE76-4679-8AD9-93B7D38CBD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9722910"/>
      </p:ext>
    </p:extLst>
  </p:cSld>
  <p:clrMapOvr>
    <a:masterClrMapping/>
  </p:clrMapOvr>
  <p:transition spd="slow">
    <p:cover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8D67D-5276-440A-A8D5-E2B327335BE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8773016"/>
      </p:ext>
    </p:extLst>
  </p:cSld>
  <p:clrMapOvr>
    <a:masterClrMapping/>
  </p:clrMapOvr>
  <p:transition spd="slow">
    <p:cover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E1146-1B31-4539-909F-301C5174D54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6080466"/>
      </p:ext>
    </p:extLst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A77FC-9778-4A91-A6E7-A3B728B9BCD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210414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1E7BD-3DC4-400E-AC97-EDD72D93350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165292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035E-93BD-44D0-AA18-6FBCE83580D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143504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269E6-AF58-4BF2-B8B1-E3C1EBA3257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3890475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996B9-6DCC-41C0-88A6-F6E0E94CEFF3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7885230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2260B-7AAF-4EC9-B25A-F9CC26B93EE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7990796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7366C-4709-4DB3-A6FA-496330542CF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0193257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Hier klicken, um Master-Titelformat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Hier klicken, um Master-Textformat zu bearbeiten.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A852018-C1C2-4282-9719-964C6C00D3B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  <p:sldLayoutId id="2147485096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F4A6AF-66E6-4D94-97D7-621FB116DB7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524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</p:sldLayoutIdLst>
  <p:transition spd="slow">
    <p:cover dir="u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23299"/>
            <a:ext cx="7074123" cy="4716082"/>
          </a:xfrm>
          <a:prstGeom prst="rect">
            <a:avLst/>
          </a:prstGeom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446088" y="0"/>
            <a:ext cx="792003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de-DE" sz="2400" b="1" dirty="0">
                <a:solidFill>
                  <a:srgbClr val="FFC000"/>
                </a:solidFill>
                <a:latin typeface="Arial" charset="0"/>
              </a:rPr>
              <a:t>“Reduce light emissions”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de-DE" sz="2400" b="1" dirty="0">
                <a:solidFill>
                  <a:srgbClr val="FFC000"/>
                </a:solidFill>
                <a:latin typeface="Arial" charset="0"/>
              </a:rPr>
              <a:t>- simply let’s just do it!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de-DE" sz="2000" dirty="0">
                <a:solidFill>
                  <a:srgbClr val="FFC000"/>
                </a:solidFill>
                <a:latin typeface="Arial" charset="0"/>
              </a:rPr>
              <a:t>Webinar “</a:t>
            </a:r>
            <a:r>
              <a:rPr lang="en-GB" altLang="de-DE" sz="2000" dirty="0" err="1">
                <a:solidFill>
                  <a:srgbClr val="FFC000"/>
                </a:solidFill>
                <a:latin typeface="Arial" charset="0"/>
              </a:rPr>
              <a:t>Erlebe</a:t>
            </a:r>
            <a:r>
              <a:rPr lang="en-GB" altLang="de-DE" sz="2000" dirty="0">
                <a:solidFill>
                  <a:srgbClr val="FFC000"/>
                </a:solidFill>
                <a:latin typeface="Arial" charset="0"/>
              </a:rPr>
              <a:t> die </a:t>
            </a:r>
            <a:r>
              <a:rPr lang="en-GB" altLang="de-DE" sz="2000" dirty="0" err="1">
                <a:solidFill>
                  <a:srgbClr val="FFC000"/>
                </a:solidFill>
                <a:latin typeface="Arial" charset="0"/>
              </a:rPr>
              <a:t>Finsternis</a:t>
            </a:r>
            <a:r>
              <a:rPr lang="en-GB" altLang="de-DE" sz="2000" dirty="0">
                <a:solidFill>
                  <a:srgbClr val="FFC000"/>
                </a:solidFill>
                <a:latin typeface="Arial" charset="0"/>
              </a:rPr>
              <a:t>”</a:t>
            </a:r>
            <a:br>
              <a:rPr lang="en-GB" altLang="de-DE" sz="2000" dirty="0">
                <a:solidFill>
                  <a:srgbClr val="FFC000"/>
                </a:solidFill>
                <a:latin typeface="Arial" charset="0"/>
              </a:rPr>
            </a:br>
            <a:r>
              <a:rPr lang="en-GB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North Sea coast 2021-04-23</a:t>
            </a:r>
            <a:endParaRPr lang="en-GB" altLang="de-DE" sz="2400" dirty="0">
              <a:solidFill>
                <a:schemeClr val="accent6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79375" y="5387975"/>
            <a:ext cx="7162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de-DE" altLang="de-DE" sz="2400" dirty="0">
                <a:solidFill>
                  <a:srgbClr val="00FFFF"/>
                </a:solidFill>
                <a:latin typeface="Arial" pitchFamily="34" charset="0"/>
              </a:rPr>
              <a:t>Andreas Hänel </a:t>
            </a:r>
            <a:endParaRPr lang="de-DE" altLang="de-DE" sz="2400" dirty="0">
              <a:solidFill>
                <a:schemeClr val="accent2"/>
              </a:solidFill>
              <a:latin typeface="Arial" pitchFamily="34" charset="0"/>
            </a:endParaRPr>
          </a:p>
        </p:txBody>
      </p:sp>
      <p:grpSp>
        <p:nvGrpSpPr>
          <p:cNvPr id="22533" name="Group 20"/>
          <p:cNvGrpSpPr>
            <a:grpSpLocks/>
          </p:cNvGrpSpPr>
          <p:nvPr/>
        </p:nvGrpSpPr>
        <p:grpSpPr bwMode="auto">
          <a:xfrm>
            <a:off x="58738" y="5918200"/>
            <a:ext cx="9015412" cy="865188"/>
            <a:chOff x="96" y="2496"/>
            <a:chExt cx="5679" cy="545"/>
          </a:xfrm>
        </p:grpSpPr>
        <p:pic>
          <p:nvPicPr>
            <p:cNvPr id="22535" name="Picture 11" descr="vd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496"/>
              <a:ext cx="783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927" y="2595"/>
              <a:ext cx="484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  <a:buFontTx/>
                <a:buNone/>
                <a:defRPr/>
              </a:pPr>
              <a:r>
                <a:rPr lang="de-DE" altLang="de-DE" sz="2000" dirty="0">
                  <a:solidFill>
                    <a:srgbClr val="D2D2F4"/>
                  </a:solidFill>
                  <a:latin typeface="Arial" charset="0"/>
                </a:rPr>
                <a:t>Fachgruppe DARK SKY der </a:t>
              </a:r>
              <a:r>
                <a:rPr lang="de-DE" altLang="de-DE" sz="2000" dirty="0" err="1">
                  <a:solidFill>
                    <a:srgbClr val="D2D2F4"/>
                  </a:solidFill>
                  <a:latin typeface="Arial" charset="0"/>
                </a:rPr>
                <a:t>VdS</a:t>
              </a:r>
              <a:r>
                <a:rPr lang="de-DE" altLang="de-DE" sz="2000" dirty="0">
                  <a:solidFill>
                    <a:srgbClr val="D2D2F4"/>
                  </a:solidFill>
                  <a:latin typeface="Arial" charset="0"/>
                </a:rPr>
                <a:t> </a:t>
              </a:r>
              <a:br>
                <a:rPr lang="de-DE" altLang="de-DE" sz="2000" dirty="0">
                  <a:solidFill>
                    <a:srgbClr val="D2D2F4"/>
                  </a:solidFill>
                  <a:latin typeface="Arial" charset="0"/>
                </a:rPr>
              </a:br>
              <a:r>
                <a:rPr lang="de-DE" altLang="de-DE" sz="20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charset="0"/>
                </a:rPr>
                <a:t>Kommission Lichtverschmutzung Astronomische Gesellschaft</a:t>
              </a:r>
              <a:endParaRPr lang="de-DE" altLang="de-DE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</a:endParaRPr>
            </a:p>
          </p:txBody>
        </p:sp>
      </p:grpSp>
      <p:pic>
        <p:nvPicPr>
          <p:cNvPr id="22534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670550"/>
            <a:ext cx="1476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867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A3C9AE4-5460-49E6-9006-CD1CF9E3E824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400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0"/>
            <a:ext cx="7505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 err="1">
                <a:solidFill>
                  <a:srgbClr val="FFC000"/>
                </a:solidFill>
                <a:latin typeface="Arial" pitchFamily="34" charset="0"/>
              </a:rPr>
              <a:t>Pellworm</a:t>
            </a: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 old harbor</a:t>
            </a: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endParaRPr lang="de-DE" altLang="de-DE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84" y="855713"/>
            <a:ext cx="4387416" cy="29249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37" y="3933056"/>
            <a:ext cx="4387416" cy="29249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" y="980728"/>
            <a:ext cx="3923928" cy="27511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" y="3861048"/>
            <a:ext cx="401304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3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A3C9AE4-5460-49E6-9006-CD1CF9E3E824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400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0"/>
            <a:ext cx="7505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 err="1">
                <a:solidFill>
                  <a:srgbClr val="FFC000"/>
                </a:solidFill>
                <a:latin typeface="Arial" pitchFamily="34" charset="0"/>
              </a:rPr>
              <a:t>Pellworm</a:t>
            </a: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 private retrofit</a:t>
            </a:r>
            <a:endParaRPr lang="de-DE" altLang="de-DE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3556"/>
            <a:ext cx="2301720" cy="306896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80" y="116632"/>
            <a:ext cx="2301720" cy="30689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861048"/>
            <a:ext cx="3888432" cy="28950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748" y="4002979"/>
            <a:ext cx="3556932" cy="24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54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9392"/>
            <a:ext cx="10436088" cy="6957392"/>
          </a:xfrm>
          <a:prstGeom prst="rect">
            <a:avLst/>
          </a:prstGeom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89694" y="6309320"/>
            <a:ext cx="89646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de-DE" sz="2400" dirty="0" err="1">
                <a:solidFill>
                  <a:srgbClr val="FFC000"/>
                </a:solidFill>
                <a:latin typeface="Arial" pitchFamily="34" charset="0"/>
              </a:rPr>
              <a:t>Pellworm</a:t>
            </a: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: Zodiacal light</a:t>
            </a:r>
          </a:p>
        </p:txBody>
      </p:sp>
    </p:spTree>
    <p:extLst>
      <p:ext uri="{BB962C8B-B14F-4D97-AF65-F5344CB8AC3E}">
        <p14:creationId xmlns:p14="http://schemas.microsoft.com/office/powerpoint/2010/main" val="398613908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5ACD2E5-57BA-4015-B590-EDDEC7715BF9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1400"/>
          </a:p>
        </p:txBody>
      </p:sp>
      <p:pic>
        <p:nvPicPr>
          <p:cNvPr id="5632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9665"/>
            <a:ext cx="2922642" cy="26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42" y="707504"/>
            <a:ext cx="6253520" cy="6219385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5007"/>
            <a:ext cx="413995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 err="1">
                <a:solidFill>
                  <a:srgbClr val="FFC000"/>
                </a:solidFill>
                <a:latin typeface="Arial" pitchFamily="34" charset="0"/>
              </a:rPr>
              <a:t>Spiekeroog</a:t>
            </a: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: 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darkest sky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Utkieker</a:t>
            </a: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looking at </a:t>
            </a:r>
            <a:r>
              <a:rPr lang="en-US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Gegenschein</a:t>
            </a:r>
            <a:endParaRPr lang="en-US" altLang="de-DE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5793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22AA4E1-673C-41DE-8CFE-DCD16A771764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14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016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2765E30-4D9C-477D-BEAA-41AD17FFB2C5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z="1400"/>
          </a:p>
        </p:txBody>
      </p:sp>
      <p:pic>
        <p:nvPicPr>
          <p:cNvPr id="58371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25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Public lighting: </a:t>
            </a:r>
            <a:r>
              <a:rPr lang="en-US" altLang="de-DE" sz="2400" dirty="0" err="1">
                <a:solidFill>
                  <a:srgbClr val="FFC000"/>
                </a:solidFill>
                <a:latin typeface="Arial" pitchFamily="34" charset="0"/>
              </a:rPr>
              <a:t>Slurpad</a:t>
            </a: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, beach and </a:t>
            </a:r>
            <a:r>
              <a:rPr lang="en-US" altLang="de-DE" sz="2400" dirty="0" err="1">
                <a:solidFill>
                  <a:srgbClr val="FFC000"/>
                </a:solidFill>
                <a:latin typeface="Arial" pitchFamily="34" charset="0"/>
              </a:rPr>
              <a:t>Nationalpark</a:t>
            </a:r>
            <a:endParaRPr lang="en-US" altLang="de-DE" sz="2400" dirty="0">
              <a:solidFill>
                <a:srgbClr val="FFC000"/>
              </a:solidFill>
              <a:latin typeface="Arial" pitchFamily="34" charset="0"/>
            </a:endParaRP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exchange of extremely glaring 4000 K LED </a:t>
            </a:r>
            <a:endParaRPr lang="de-DE" altLang="de-DE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684213" y="1628775"/>
            <a:ext cx="73802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rgbClr val="FFC000"/>
                </a:solidFill>
                <a:latin typeface="Arial" pitchFamily="34" charset="0"/>
              </a:rPr>
              <a:t>View to East </a:t>
            </a:r>
            <a:r>
              <a:rPr lang="en-US" altLang="de-DE" sz="2000" dirty="0" err="1">
                <a:solidFill>
                  <a:srgbClr val="FFC000"/>
                </a:solidFill>
                <a:latin typeface="Arial" pitchFamily="34" charset="0"/>
              </a:rPr>
              <a:t>Nationalpark</a:t>
            </a:r>
            <a:r>
              <a:rPr lang="en-US" altLang="de-DE" sz="2000" dirty="0">
                <a:solidFill>
                  <a:srgbClr val="FFC000"/>
                </a:solidFill>
                <a:latin typeface="Arial" pitchFamily="34" charset="0"/>
              </a:rPr>
              <a:t>	                      View to West</a:t>
            </a:r>
            <a:endParaRPr lang="de-DE" altLang="de-DE" sz="2000" dirty="0">
              <a:solidFill>
                <a:srgbClr val="FFC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289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08" y="4077072"/>
            <a:ext cx="4662880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Grafi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44524"/>
            <a:ext cx="20796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C98DDDA-BC9B-4DD8-98B5-742FDD702875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1400"/>
          </a:p>
        </p:txBody>
      </p:sp>
      <p:pic>
        <p:nvPicPr>
          <p:cNvPr id="60422" name="Grafi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65175"/>
            <a:ext cx="16144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Grafik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9638"/>
            <a:ext cx="11064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Text Box 3"/>
          <p:cNvSpPr txBox="1">
            <a:spLocks noChangeArrowheads="1"/>
          </p:cNvSpPr>
          <p:nvPr/>
        </p:nvSpPr>
        <p:spPr bwMode="auto">
          <a:xfrm>
            <a:off x="0" y="0"/>
            <a:ext cx="7505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Public lighting</a:t>
            </a:r>
            <a:endParaRPr lang="de-DE" altLang="de-DE" sz="2400" dirty="0">
              <a:solidFill>
                <a:srgbClr val="FFC000"/>
              </a:solidFill>
              <a:latin typeface="Arial" pitchFamily="34" charset="0"/>
            </a:endParaRPr>
          </a:p>
        </p:txBody>
      </p:sp>
      <p:pic>
        <p:nvPicPr>
          <p:cNvPr id="60427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41" y="20638"/>
            <a:ext cx="4140434" cy="27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7504" y="3308349"/>
            <a:ext cx="464400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600"/>
              </a:spcBef>
              <a:buNone/>
            </a:pPr>
            <a: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67 + 15 public </a:t>
            </a:r>
            <a:r>
              <a:rPr lang="en-US" altLang="de-DE" sz="2400" dirty="0">
                <a:solidFill>
                  <a:srgbClr val="92D050"/>
                </a:solidFill>
                <a:latin typeface="Arial" pitchFamily="34" charset="0"/>
              </a:rPr>
              <a:t>3000 K</a:t>
            </a:r>
            <a: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LED</a:t>
            </a:r>
          </a:p>
          <a:p>
            <a:pPr algn="l">
              <a:spcBef>
                <a:spcPts val="600"/>
              </a:spcBef>
              <a:buFontTx/>
              <a:buNone/>
            </a:pPr>
            <a: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switch-off at 0:30 </a:t>
            </a:r>
          </a:p>
          <a:p>
            <a:pPr algn="l">
              <a:spcBef>
                <a:spcPts val="600"/>
              </a:spcBef>
              <a:buFontTx/>
              <a:buNone/>
            </a:pPr>
            <a:r>
              <a:rPr lang="en-US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EN</a:t>
            </a: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13201: </a:t>
            </a:r>
            <a:r>
              <a:rPr lang="en-US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P4</a:t>
            </a: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-&gt; 5 lx mean</a:t>
            </a:r>
          </a:p>
          <a:p>
            <a:pPr lvl="1" algn="l">
              <a:spcBef>
                <a:spcPts val="6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former: 10 – 22 lx max.</a:t>
            </a:r>
          </a:p>
          <a:p>
            <a:pPr lvl="1" algn="l">
              <a:spcBef>
                <a:spcPts val="600"/>
              </a:spcBef>
              <a:buFontTx/>
              <a:buNone/>
            </a:pPr>
            <a:r>
              <a:rPr lang="en-US" altLang="de-DE" sz="200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new</a:t>
            </a: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: 40 – 57 max</a:t>
            </a:r>
          </a:p>
          <a:p>
            <a:pPr lvl="1" algn="l">
              <a:spcBef>
                <a:spcPts val="6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30% reduction: 15 – 20 lx</a:t>
            </a:r>
          </a:p>
          <a:p>
            <a:pPr algn="l">
              <a:spcBef>
                <a:spcPts val="600"/>
              </a:spcBef>
              <a:buFontTx/>
              <a:buNone/>
            </a:pPr>
            <a: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Problem: </a:t>
            </a:r>
            <a:b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</a:br>
            <a: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uniformity 150 – 200 m distance</a:t>
            </a:r>
            <a:endParaRPr lang="de-DE" altLang="de-DE" sz="24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012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Grafi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" y="484811"/>
            <a:ext cx="1963332" cy="25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C98DDDA-BC9B-4DD8-98B5-742FDD702875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400"/>
          </a:p>
        </p:txBody>
      </p:sp>
      <p:sp>
        <p:nvSpPr>
          <p:cNvPr id="60425" name="Text Box 3"/>
          <p:cNvSpPr txBox="1">
            <a:spLocks noChangeArrowheads="1"/>
          </p:cNvSpPr>
          <p:nvPr/>
        </p:nvSpPr>
        <p:spPr bwMode="auto">
          <a:xfrm>
            <a:off x="0" y="0"/>
            <a:ext cx="7505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Public lighting</a:t>
            </a:r>
            <a:endParaRPr lang="de-DE" altLang="de-DE" sz="2400" dirty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825008" y="2539616"/>
            <a:ext cx="34563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600"/>
              </a:spcBef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reducing glare </a:t>
            </a:r>
            <a:b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</a:b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by a simple method</a:t>
            </a:r>
            <a:endParaRPr lang="de-DE" altLang="de-DE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14" y="364072"/>
            <a:ext cx="2091850" cy="2710643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 bwMode="auto">
          <a:xfrm flipH="1" flipV="1">
            <a:off x="4156542" y="1215813"/>
            <a:ext cx="775498" cy="358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 flipH="1" flipV="1">
            <a:off x="4156542" y="1407083"/>
            <a:ext cx="678524" cy="1092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78421"/>
            <a:ext cx="4091947" cy="3068960"/>
          </a:xfrm>
          <a:prstGeom prst="rect">
            <a:avLst/>
          </a:prstGeom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44" y="564545"/>
            <a:ext cx="2392404" cy="179430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69" y="3448363"/>
            <a:ext cx="2299699" cy="3061809"/>
          </a:xfrm>
          <a:prstGeom prst="rect">
            <a:avLst/>
          </a:prstGeom>
        </p:spPr>
      </p:pic>
      <p:pic>
        <p:nvPicPr>
          <p:cNvPr id="15" name="Grafik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02926"/>
            <a:ext cx="1405890" cy="1874520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644008" y="4653136"/>
            <a:ext cx="4032448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600"/>
              </a:spcBef>
              <a:buNone/>
            </a:pPr>
            <a: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solution:</a:t>
            </a:r>
          </a:p>
          <a:p>
            <a:pPr algn="l">
              <a:spcBef>
                <a:spcPts val="600"/>
              </a:spcBef>
              <a:buNone/>
            </a:pPr>
            <a:r>
              <a:rPr lang="en-US" altLang="de-DE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3300 lm -&gt; 30% -&gt; </a:t>
            </a:r>
            <a:r>
              <a:rPr lang="en-US" altLang="de-DE" sz="2400" b="1" dirty="0">
                <a:solidFill>
                  <a:srgbClr val="92D050"/>
                </a:solidFill>
                <a:latin typeface="Arial" pitchFamily="34" charset="0"/>
              </a:rPr>
              <a:t>990 lm</a:t>
            </a:r>
          </a:p>
        </p:txBody>
      </p:sp>
    </p:spTree>
    <p:extLst>
      <p:ext uri="{BB962C8B-B14F-4D97-AF65-F5344CB8AC3E}">
        <p14:creationId xmlns:p14="http://schemas.microsoft.com/office/powerpoint/2010/main" val="30926481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FA3ED-644D-4572-8FB7-12C64A02C37E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40674" name="Text Box 16386"/>
          <p:cNvSpPr txBox="1">
            <a:spLocks noChangeArrowheads="1"/>
          </p:cNvSpPr>
          <p:nvPr/>
        </p:nvSpPr>
        <p:spPr bwMode="auto">
          <a:xfrm>
            <a:off x="152400" y="152400"/>
            <a:ext cx="7134225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Wall </a:t>
            </a:r>
            <a:r>
              <a:rPr lang="de-DE" altLang="de-DE" sz="2800" b="1" dirty="0" err="1">
                <a:solidFill>
                  <a:srgbClr val="FFC000"/>
                </a:solidFill>
                <a:latin typeface="Arial" pitchFamily="34" charset="0"/>
              </a:rPr>
              <a:t>fixtures</a:t>
            </a:r>
            <a:b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shielded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1204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268413"/>
            <a:ext cx="23336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1268413"/>
            <a:ext cx="18430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4059238"/>
            <a:ext cx="17954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4049713"/>
            <a:ext cx="16303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264953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268413"/>
            <a:ext cx="2363787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Grafi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3284538"/>
            <a:ext cx="3317876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84193" y="4442712"/>
            <a:ext cx="3622191" cy="241528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2"/>
          <p:cNvCxnSpPr/>
          <p:nvPr/>
        </p:nvCxnSpPr>
        <p:spPr>
          <a:xfrm flipV="1">
            <a:off x="152400" y="1412776"/>
            <a:ext cx="1899320" cy="17415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2769852" y="1340594"/>
            <a:ext cx="1899320" cy="17415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7492280" y="2060848"/>
            <a:ext cx="1441301" cy="13526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5891126" y="1726902"/>
            <a:ext cx="1224136" cy="13552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5076056" y="1618851"/>
            <a:ext cx="629584" cy="15492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84829"/>
      </p:ext>
    </p:extLst>
  </p:cSld>
  <p:clrMapOvr>
    <a:masterClrMapping/>
  </p:clrMapOvr>
  <p:transition spd="slow">
    <p:cover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31750"/>
            <a:ext cx="6526213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D468A6-4415-4061-9451-05F04C2ECCAC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6" name="Text Box 16386"/>
          <p:cNvSpPr txBox="1">
            <a:spLocks noChangeArrowheads="1"/>
          </p:cNvSpPr>
          <p:nvPr/>
        </p:nvSpPr>
        <p:spPr bwMode="auto">
          <a:xfrm>
            <a:off x="152400" y="152400"/>
            <a:ext cx="7134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Flood</a:t>
            </a: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lights</a:t>
            </a:r>
            <a:endParaRPr kumimoji="0" lang="de-DE" altLang="de-DE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9157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0"/>
            <a:ext cx="27781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2708275"/>
            <a:ext cx="274796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516563"/>
            <a:ext cx="272891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75"/>
            <a:ext cx="27559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6386"/>
          <p:cNvSpPr txBox="1">
            <a:spLocks noChangeArrowheads="1"/>
          </p:cNvSpPr>
          <p:nvPr/>
        </p:nvSpPr>
        <p:spPr bwMode="auto">
          <a:xfrm>
            <a:off x="2863850" y="5203858"/>
            <a:ext cx="35210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mount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horizontally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max. 800 lm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≤ 3000 K</a:t>
            </a:r>
          </a:p>
        </p:txBody>
      </p:sp>
    </p:spTree>
    <p:extLst>
      <p:ext uri="{BB962C8B-B14F-4D97-AF65-F5344CB8AC3E}">
        <p14:creationId xmlns:p14="http://schemas.microsoft.com/office/powerpoint/2010/main" val="3931971728"/>
      </p:ext>
    </p:extLst>
  </p:cSld>
  <p:clrMapOvr>
    <a:masterClrMapping/>
  </p:clrMapOvr>
  <p:transition spd="slow">
    <p:cover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A907B05-FA62-4E12-BDCF-6AD56689E9BE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40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7505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de-DE" sz="2800" b="1" dirty="0">
                <a:solidFill>
                  <a:srgbClr val="FFC000"/>
                </a:solidFill>
                <a:latin typeface="Arial" charset="0"/>
              </a:rPr>
              <a:t>World heritage </a:t>
            </a:r>
            <a:r>
              <a:rPr lang="en-US" altLang="de-DE" sz="2800" b="1" dirty="0" err="1">
                <a:solidFill>
                  <a:srgbClr val="FFC000"/>
                </a:solidFill>
                <a:latin typeface="Arial" charset="0"/>
              </a:rPr>
              <a:t>Wadden</a:t>
            </a:r>
            <a:r>
              <a:rPr lang="en-US" altLang="de-DE" sz="2800" b="1" dirty="0">
                <a:solidFill>
                  <a:srgbClr val="FFC000"/>
                </a:solidFill>
                <a:latin typeface="Arial" charset="0"/>
              </a:rPr>
              <a:t> Sea</a:t>
            </a:r>
            <a:endParaRPr lang="de-DE" altLang="de-DE" sz="2000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51204" name="Grafik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2627313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523875"/>
            <a:ext cx="446722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Grafik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" y="4761200"/>
            <a:ext cx="7979405" cy="131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6219246"/>
            <a:ext cx="37356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de-DE" sz="2000" dirty="0">
                <a:solidFill>
                  <a:srgbClr val="FFC000"/>
                </a:solidFill>
                <a:latin typeface="Arial" charset="0"/>
              </a:rPr>
              <a:t>Leeuwarden Declaration, 2018</a:t>
            </a:r>
            <a:endParaRPr lang="de-DE" altLang="de-DE" sz="1600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9382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CC79EC-8B68-408F-85FA-4656ADC55E8B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40674" name="Text Box 16386"/>
          <p:cNvSpPr txBox="1">
            <a:spLocks noChangeArrowheads="1"/>
          </p:cNvSpPr>
          <p:nvPr/>
        </p:nvSpPr>
        <p:spPr bwMode="auto">
          <a:xfrm>
            <a:off x="150813" y="152400"/>
            <a:ext cx="6365875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Private </a:t>
            </a: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luminaires</a:t>
            </a: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</a:t>
            </a: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garden</a:t>
            </a: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Solar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lamps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sz="2400" dirty="0" err="1">
                <a:solidFill>
                  <a:srgbClr val="2D2D8A">
                    <a:lumMod val="20000"/>
                    <a:lumOff val="80000"/>
                  </a:srgbClr>
                </a:solidFill>
                <a:latin typeface="Arial" pitchFamily="34" charset="0"/>
              </a:rPr>
              <a:t>hazardous</a:t>
            </a:r>
            <a:r>
              <a:rPr kumimoji="0" lang="de-DE" altLang="de-DE" sz="2400" b="0" i="0" u="none" strike="noStrike" kern="1200" cap="none" spc="0" normalizeH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400" b="0" i="0" u="none" strike="noStrike" kern="1200" cap="none" spc="0" normalizeH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waste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30 lx on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soil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max. 3000 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motion</a:t>
            </a:r>
            <a:r>
              <a:rPr kumimoji="0" lang="de-DE" altLang="de-DE" sz="2400" b="0" i="0" u="none" strike="noStrike" kern="1200" cap="none" spc="0" normalizeH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400" b="0" i="0" u="none" strike="noStrike" kern="1200" cap="none" spc="0" normalizeH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detector</a:t>
            </a:r>
            <a:r>
              <a:rPr kumimoji="0" lang="de-DE" altLang="de-DE" sz="2400" b="0" i="0" u="none" strike="noStrike" kern="1200" cap="none" spc="0" normalizeH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400" b="0" i="0" u="none" strike="noStrike" kern="1200" cap="none" spc="0" normalizeH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control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avoid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these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luminaires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!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222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-192088"/>
            <a:ext cx="2962275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14788"/>
            <a:ext cx="39814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038"/>
            <a:ext cx="499745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536715"/>
      </p:ext>
    </p:extLst>
  </p:cSld>
  <p:clrMapOvr>
    <a:masterClrMapping/>
  </p:clrMapOvr>
  <p:transition spd="slow">
    <p:cover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7" name="Picture 7" descr="a1VZ_Logo1prob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C0C0C"/>
              </a:clrFrom>
              <a:clrTo>
                <a:srgbClr val="0C0C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094413"/>
            <a:ext cx="9715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99392"/>
            <a:ext cx="10760124" cy="717341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1002" y="260648"/>
            <a:ext cx="799288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4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Illuminated</a:t>
            </a:r>
            <a:r>
              <a:rPr kumimoji="0" lang="fr-FR" altLang="de-DE" sz="24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fr-FR" altLang="de-DE" sz="24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ships</a:t>
            </a:r>
            <a:endParaRPr kumimoji="0" lang="fr-FR" altLang="de-DE" sz="24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sailing</a:t>
            </a:r>
            <a:endParaRPr kumimoji="0" lang="fr-FR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parking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6342003"/>
            <a:ext cx="899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Spiekeroog</a:t>
            </a:r>
            <a:r>
              <a:rPr kumimoji="0" lang="fr-FR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fr-FR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with</a:t>
            </a:r>
            <a:r>
              <a:rPr kumimoji="0" lang="fr-FR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fr-FR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comet</a:t>
            </a:r>
            <a:r>
              <a:rPr kumimoji="0" lang="fr-FR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fr-FR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NEOWISE</a:t>
            </a:r>
            <a:endParaRPr kumimoji="0" lang="en-GB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91322"/>
      </p:ext>
    </p:extLst>
  </p:cSld>
  <p:clrMapOvr>
    <a:masterClrMapping/>
  </p:clrMapOvr>
  <p:transition spd="slow">
    <p:cover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2492896"/>
            <a:ext cx="6547656" cy="43651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8866" y="116632"/>
            <a:ext cx="806489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Sustainable lighting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240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 </a:t>
            </a:r>
            <a:r>
              <a:rPr lang="en-US" sz="2400" noProof="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artifial</a:t>
            </a:r>
            <a:r>
              <a:rPr lang="en-US" sz="240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light necessary? </a:t>
            </a:r>
            <a:br>
              <a:rPr lang="en-US" sz="240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400" noProof="0" dirty="0">
                <a:solidFill>
                  <a:srgbClr val="92D050"/>
                </a:solidFill>
              </a:rPr>
              <a:t>- prefer no light!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</a:rPr>
              <a:t>How much light is necessary? </a:t>
            </a:r>
            <a:br>
              <a:rPr kumimoji="0" lang="en-US" sz="2400" i="0" u="none" strike="noStrike" kern="1200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</a:rPr>
            </a:br>
            <a:r>
              <a:rPr kumimoji="0" lang="en-US" sz="2400" i="0" u="none" strike="noStrike" kern="1200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– low</a:t>
            </a:r>
            <a:r>
              <a:rPr kumimoji="0" lang="en-US" sz="2400" i="0" u="none" strike="noStrike" kern="1200" cap="none" spc="0" normalizeH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 flux!</a:t>
            </a:r>
            <a:endParaRPr kumimoji="0" lang="en-US" sz="2400" i="0" u="none" strike="noStrike" kern="1200" cap="none" spc="0" normalizeH="0" baseline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Where is the light necessary?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400" dirty="0">
                <a:solidFill>
                  <a:srgbClr val="92D050"/>
                </a:solidFill>
              </a:rPr>
              <a:t>– shield light!</a:t>
            </a:r>
            <a:endParaRPr kumimoji="0" lang="en-US" sz="2400" i="0" u="none" strike="noStrike" kern="1200" cap="none" spc="0" normalizeH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aseline="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When is light necessary?</a:t>
            </a:r>
            <a:r>
              <a:rPr lang="en-US" sz="240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240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400" noProof="0" dirty="0">
                <a:solidFill>
                  <a:srgbClr val="92D050"/>
                </a:solidFill>
              </a:rPr>
              <a:t>– reduce, adaptive!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Which quality of light?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400" dirty="0">
                <a:solidFill>
                  <a:srgbClr val="92D050"/>
                </a:solidFill>
              </a:rPr>
              <a:t>– low blue content!</a:t>
            </a:r>
            <a:endParaRPr lang="en-US" sz="2800" dirty="0">
              <a:solidFill>
                <a:srgbClr val="92D05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057078" y="7215388"/>
            <a:ext cx="212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Notwendigkeit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4476825"/>
      </p:ext>
    </p:extLst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18" y="1988840"/>
            <a:ext cx="7336482" cy="48909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7504" y="14792"/>
            <a:ext cx="561662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Sustainable lighting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saves money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good</a:t>
            </a:r>
            <a:r>
              <a:rPr kumimoji="0" lang="en-US" sz="2800" i="0" u="none" strike="noStrike" kern="1200" cap="none" spc="0" normalizeH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for environment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aseline="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is good</a:t>
            </a:r>
            <a:r>
              <a:rPr lang="en-US" sz="2800" noProof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for health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is easy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0000"/>
                </a:solidFill>
              </a:rPr>
              <a:t>so: let’s do it!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057078" y="7215388"/>
            <a:ext cx="212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Notwendigkeit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2572507"/>
      </p:ext>
    </p:extLst>
  </p:cSld>
  <p:clrMapOvr>
    <a:masterClrMapping/>
  </p:clrMapOvr>
  <p:transition spd="slow">
    <p:cover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6"/>
          <p:cNvSpPr txBox="1"/>
          <p:nvPr/>
        </p:nvSpPr>
        <p:spPr>
          <a:xfrm>
            <a:off x="539750" y="2492375"/>
            <a:ext cx="8064500" cy="7080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br>
              <a:rPr lang="de-DE" sz="2000" kern="0">
                <a:solidFill>
                  <a:srgbClr val="002060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000" kern="0">
              <a:solidFill>
                <a:srgbClr val="00206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9876" name="Google Shape;547;p66" descr="G:\OTG\Watten-Agenda 2.0\Projektkommunikation\Auftaktveranstaltung\Schlussfolie-Präsi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232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5856751"/>
            <a:ext cx="2857500" cy="952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5934580"/>
            <a:ext cx="5904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Thank</a:t>
            </a:r>
            <a:r>
              <a:rPr lang="de-DE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you</a:t>
            </a:r>
            <a:r>
              <a:rPr lang="de-DE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very</a:t>
            </a:r>
            <a:r>
              <a:rPr lang="de-DE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much</a:t>
            </a:r>
            <a:r>
              <a:rPr lang="de-DE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your</a:t>
            </a:r>
            <a:r>
              <a:rPr lang="de-DE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attention</a:t>
            </a:r>
            <a:r>
              <a:rPr lang="de-DE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!</a:t>
            </a:r>
          </a:p>
          <a:p>
            <a:pPr algn="l"/>
            <a:r>
              <a:rPr lang="de-DE" sz="1800" dirty="0">
                <a:solidFill>
                  <a:srgbClr val="FFC000"/>
                </a:solidFill>
              </a:rPr>
              <a:t>ahaenel@uos.de</a:t>
            </a:r>
          </a:p>
        </p:txBody>
      </p:sp>
    </p:spTree>
    <p:extLst>
      <p:ext uri="{BB962C8B-B14F-4D97-AF65-F5344CB8AC3E}">
        <p14:creationId xmlns:p14="http://schemas.microsoft.com/office/powerpoint/2010/main" val="114746640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0C0F74-C14E-4161-820D-61BC1C8D72E8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14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8" y="548680"/>
            <a:ext cx="8548992" cy="630932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4283968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de-DE" sz="2400" b="1" dirty="0" err="1">
                <a:solidFill>
                  <a:srgbClr val="92D050"/>
                </a:solidFill>
                <a:latin typeface="Arial" charset="0"/>
              </a:rPr>
              <a:t>Wadden</a:t>
            </a:r>
            <a:r>
              <a:rPr lang="en-US" altLang="de-DE" sz="2400" b="1" dirty="0">
                <a:solidFill>
                  <a:srgbClr val="92D050"/>
                </a:solidFill>
                <a:latin typeface="Arial" charset="0"/>
              </a:rPr>
              <a:t> sea: </a:t>
            </a: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April 15/16 2021</a:t>
            </a:r>
          </a:p>
          <a:p>
            <a:pPr marL="342900" indent="-342900">
              <a:spcBef>
                <a:spcPts val="600"/>
              </a:spcBef>
              <a:defRPr/>
            </a:pPr>
            <a:endParaRPr lang="de-DE" altLang="de-DE" sz="1800" dirty="0">
              <a:solidFill>
                <a:schemeClr val="accent6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07504" y="407241"/>
            <a:ext cx="9036496" cy="6442135"/>
            <a:chOff x="107504" y="407241"/>
            <a:chExt cx="9036496" cy="644213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08" y="540056"/>
              <a:ext cx="8548992" cy="6309320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107504" y="407241"/>
              <a:ext cx="4762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  <a:defRPr/>
              </a:pPr>
              <a:r>
                <a:rPr lang="en-US" altLang="de-DE" sz="1800" dirty="0">
                  <a:solidFill>
                    <a:srgbClr val="FFC000"/>
                  </a:solidFill>
                </a:rPr>
                <a:t>at night: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de-DE" sz="1800" dirty="0">
                  <a:solidFill>
                    <a:srgbClr val="FFC000"/>
                  </a:solidFill>
                </a:rPr>
                <a:t>cities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de-DE" sz="1800" dirty="0">
                  <a:solidFill>
                    <a:srgbClr val="FFC000"/>
                  </a:solidFill>
                </a:rPr>
                <a:t>ships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de-DE" sz="1800" dirty="0">
                  <a:solidFill>
                    <a:srgbClr val="FFC000"/>
                  </a:solidFill>
                </a:rPr>
                <a:t>oil platforms/wind farms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de-DE" sz="1600" dirty="0">
                  <a:solidFill>
                    <a:srgbClr val="FFC000"/>
                  </a:solidFill>
                </a:rPr>
                <a:t>industry/ harbors</a:t>
              </a:r>
              <a:endParaRPr lang="de-DE" altLang="de-DE" sz="16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79512" y="587727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  <a:buFontTx/>
              <a:buNone/>
              <a:defRPr/>
            </a:pPr>
            <a:r>
              <a:rPr lang="en-US" altLang="de-D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NASA/</a:t>
            </a:r>
            <a:r>
              <a:rPr lang="en-US" altLang="de-DE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EOSDIS</a:t>
            </a:r>
            <a:endParaRPr lang="de-DE" altLang="de-DE" sz="1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77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feld 1"/>
          <p:cNvSpPr txBox="1">
            <a:spLocks noChangeArrowheads="1"/>
          </p:cNvSpPr>
          <p:nvPr/>
        </p:nvSpPr>
        <p:spPr bwMode="auto">
          <a:xfrm>
            <a:off x="179512" y="116632"/>
            <a:ext cx="885710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92D050"/>
                </a:solidFill>
                <a:latin typeface="Arial" pitchFamily="34" charset="0"/>
              </a:rPr>
              <a:t>Ports Eastern </a:t>
            </a:r>
            <a:r>
              <a:rPr lang="de-DE" altLang="de-DE" sz="2800" b="1" dirty="0" err="1">
                <a:solidFill>
                  <a:srgbClr val="92D050"/>
                </a:solidFill>
                <a:latin typeface="Arial" pitchFamily="34" charset="0"/>
              </a:rPr>
              <a:t>Frisia</a:t>
            </a:r>
            <a:endParaRPr lang="de-DE" altLang="de-DE" sz="2800" b="1" dirty="0">
              <a:solidFill>
                <a:srgbClr val="92D050"/>
              </a:solidFill>
              <a:latin typeface="Arial" pitchFamily="34" charset="0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main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light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sources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on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coast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(at 2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o‘clock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)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connection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to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the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islands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(H –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harbor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)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but: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no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ferries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at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night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!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Is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it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necessary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to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illuminate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them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all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night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long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?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some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are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switched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off –</a:t>
            </a:r>
            <a:r>
              <a:rPr lang="de-DE" altLang="de-DE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why</a:t>
            </a:r>
            <a:r>
              <a:rPr lang="de-DE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 not all?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de-DE" altLang="de-DE" sz="2400" dirty="0">
              <a:solidFill>
                <a:srgbClr val="92D050"/>
              </a:solidFill>
              <a:latin typeface="Arial" pitchFamily="34" charset="0"/>
            </a:endParaRPr>
          </a:p>
        </p:txBody>
      </p:sp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04864"/>
            <a:ext cx="5364088" cy="223224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230404"/>
            <a:ext cx="6120680" cy="26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58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" y="42806"/>
            <a:ext cx="4872498" cy="338619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8" y="4293096"/>
            <a:ext cx="4558703" cy="303913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71" y="4005064"/>
            <a:ext cx="4400925" cy="29339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55976" y="42807"/>
            <a:ext cx="45365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Villages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badly shielded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2D2D8A">
                    <a:lumMod val="20000"/>
                    <a:lumOff val="80000"/>
                  </a:srgbClr>
                </a:solidFill>
              </a:rPr>
              <a:t>too bright (“light terror”)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 (</a:t>
            </a:r>
            <a:r>
              <a:rPr lang="en-US" sz="2000" dirty="0">
                <a:solidFill>
                  <a:srgbClr val="2D2D8A">
                    <a:lumMod val="20000"/>
                    <a:lumOff val="80000"/>
                  </a:srgbClr>
                </a:solidFill>
              </a:rPr>
              <a:t>insects)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within one village!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2D2D8A">
                    <a:lumMod val="20000"/>
                    <a:lumOff val="80000"/>
                  </a:srgbClr>
                </a:solidFill>
              </a:rPr>
              <a:t>advertising all night long?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057078" y="7215388"/>
            <a:ext cx="212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Notwendigkeit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9923754"/>
      </p:ext>
    </p:extLst>
  </p:cSld>
  <p:clrMapOvr>
    <a:masterClrMapping/>
  </p:clrMapOvr>
  <p:transition spd="slow"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0" y="-13612"/>
            <a:ext cx="45365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 villages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glaring ship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2D2D8A">
                    <a:lumMod val="20000"/>
                    <a:lumOff val="80000"/>
                  </a:srgbClr>
                </a:solidFill>
              </a:rPr>
              <a:t>ticket booth access beach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2D2D8A">
                    <a:lumMod val="20000"/>
                    <a:lumOff val="80000"/>
                  </a:srgbClr>
                </a:solidFill>
              </a:rPr>
              <a:t>camping toilets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beach at 1 o’clock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0000"/>
                </a:solidFill>
              </a:rPr>
              <a:t>is this necessary?????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057078" y="7215388"/>
            <a:ext cx="212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Notwendigkeit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597"/>
            <a:ext cx="4067944" cy="27119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368"/>
            <a:ext cx="6300192" cy="216235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5" y="4546004"/>
            <a:ext cx="4716016" cy="21148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52" y="4437112"/>
            <a:ext cx="3584385" cy="238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39493"/>
      </p:ext>
    </p:extLst>
  </p:cSld>
  <p:clrMapOvr>
    <a:masterClrMapping/>
  </p:clrMapOvr>
  <p:transition spd="slow">
    <p:cover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" y="548680"/>
            <a:ext cx="914400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feld 1"/>
          <p:cNvSpPr txBox="1">
            <a:spLocks noChangeArrowheads="1"/>
          </p:cNvSpPr>
          <p:nvPr/>
        </p:nvSpPr>
        <p:spPr bwMode="auto">
          <a:xfrm>
            <a:off x="179388" y="113158"/>
            <a:ext cx="885710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altLang="de-DE" sz="2800" b="1" dirty="0" err="1">
                <a:solidFill>
                  <a:srgbClr val="92D050"/>
                </a:solidFill>
                <a:latin typeface="Arial" pitchFamily="34" charset="0"/>
              </a:rPr>
              <a:t>Pellworm</a:t>
            </a:r>
            <a:r>
              <a:rPr lang="de-DE" altLang="de-DE" sz="2800" b="1" dirty="0">
                <a:solidFill>
                  <a:srgbClr val="92D050"/>
                </a:solidFill>
                <a:latin typeface="Arial" pitchFamily="34" charset="0"/>
              </a:rPr>
              <a:t>: </a:t>
            </a:r>
            <a:r>
              <a:rPr lang="de-DE" altLang="de-DE" sz="2400" dirty="0">
                <a:solidFill>
                  <a:srgbClr val="92D050"/>
                </a:solidFill>
                <a:latin typeface="Arial" pitchFamily="34" charset="0"/>
              </a:rPr>
              <a:t> 3 </a:t>
            </a:r>
            <a:r>
              <a:rPr lang="de-DE" altLang="de-DE" sz="2400" dirty="0" err="1">
                <a:solidFill>
                  <a:srgbClr val="92D050"/>
                </a:solidFill>
                <a:latin typeface="Arial" pitchFamily="34" charset="0"/>
              </a:rPr>
              <a:t>nights</a:t>
            </a:r>
            <a:r>
              <a:rPr lang="de-DE" altLang="de-DE" sz="2400" dirty="0">
                <a:solidFill>
                  <a:srgbClr val="92D050"/>
                </a:solidFill>
                <a:latin typeface="Arial" pitchFamily="34" charset="0"/>
              </a:rPr>
              <a:t> in April 2015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1008"/>
            <a:ext cx="5154685" cy="343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88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A3C9AE4-5460-49E6-9006-CD1CF9E3E824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400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0"/>
            <a:ext cx="75057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Public lighting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b="1" dirty="0">
                <a:solidFill>
                  <a:srgbClr val="92D050"/>
                </a:solidFill>
                <a:latin typeface="Arial" pitchFamily="34" charset="0"/>
              </a:rPr>
              <a:t>Full cut-off luminaires, 3000 K or less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160 lighting points</a:t>
            </a:r>
            <a:b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</a:b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switch-off at 22:30 </a:t>
            </a:r>
            <a:endParaRPr lang="de-DE" altLang="de-DE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pic>
        <p:nvPicPr>
          <p:cNvPr id="6861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0"/>
            <a:ext cx="3501137" cy="262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32781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3"/>
            <a:ext cx="2930246" cy="24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781300"/>
            <a:ext cx="61690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54032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oliennummernplatzhalt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0107556-E81E-4D6E-B06C-0EF68CEB5911}" type="slidenum">
              <a:rPr lang="de-DE" altLang="de-DE" sz="1400"/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400"/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179512" y="188640"/>
            <a:ext cx="498312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400" dirty="0">
                <a:solidFill>
                  <a:srgbClr val="FFC000"/>
                </a:solidFill>
                <a:latin typeface="Arial" pitchFamily="34" charset="0"/>
              </a:rPr>
              <a:t>Restart in 2019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additional LEADER funding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biosphere project, sustainable tourism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exchange of 64 luminaires, 69 lamps</a:t>
            </a:r>
            <a:endParaRPr lang="de-DE" altLang="de-DE" sz="16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pic>
        <p:nvPicPr>
          <p:cNvPr id="8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" y="2218293"/>
            <a:ext cx="260490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2231722"/>
            <a:ext cx="2462849" cy="17013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351" y="1559270"/>
            <a:ext cx="1390970" cy="201126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28" y="0"/>
            <a:ext cx="2302472" cy="2564904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2671076" y="5373216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2123728" y="3717032"/>
            <a:ext cx="86409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H="1" flipV="1">
            <a:off x="7164288" y="1700808"/>
            <a:ext cx="719500" cy="53091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67" y="4051113"/>
            <a:ext cx="3765233" cy="2806887"/>
          </a:xfrm>
          <a:prstGeom prst="rect">
            <a:avLst/>
          </a:prstGeom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4212" y="4311935"/>
            <a:ext cx="537188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color temperature </a:t>
            </a:r>
            <a:b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</a:b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2200 K (ultra warm white)</a:t>
            </a:r>
            <a:b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</a:b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insect friendly!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low light flux:</a:t>
            </a:r>
            <a:b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</a:b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1000/1200, 5000 lm</a:t>
            </a: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de-DE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</a:rPr>
              <a:t>switch-off 22:00</a:t>
            </a:r>
            <a:endParaRPr lang="de-DE" altLang="de-DE" sz="16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481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Office97\Vorlagen\Leere Präsentation.pot</Template>
  <TotalTime>0</TotalTime>
  <Words>500</Words>
  <Application>Microsoft Office PowerPoint</Application>
  <PresentationFormat>Diavoorstelling (4:3)</PresentationFormat>
  <Paragraphs>115</Paragraphs>
  <Slides>24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Gill Sans</vt:lpstr>
      <vt:lpstr>Times New Roman</vt:lpstr>
      <vt:lpstr>Leere Präsentation</vt:lpstr>
      <vt:lpstr>Standarddesign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competition</dc:title>
  <dc:creator>ahae</dc:creator>
  <cp:lastModifiedBy>Graaf, S. van der (Sonja)</cp:lastModifiedBy>
  <cp:revision>291</cp:revision>
  <dcterms:created xsi:type="dcterms:W3CDTF">2007-09-30T10:36:41Z</dcterms:created>
  <dcterms:modified xsi:type="dcterms:W3CDTF">2021-04-23T08:19:02Z</dcterms:modified>
</cp:coreProperties>
</file>