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25" r:id="rId2"/>
    <p:sldId id="543" r:id="rId3"/>
    <p:sldId id="545" r:id="rId4"/>
    <p:sldId id="546" r:id="rId5"/>
    <p:sldId id="544" r:id="rId6"/>
    <p:sldId id="549" r:id="rId7"/>
    <p:sldId id="553" r:id="rId8"/>
    <p:sldId id="554" r:id="rId9"/>
    <p:sldId id="552" r:id="rId10"/>
    <p:sldId id="550" r:id="rId11"/>
    <p:sldId id="551" r:id="rId12"/>
    <p:sldId id="555" r:id="rId13"/>
    <p:sldId id="556" r:id="rId14"/>
    <p:sldId id="561" r:id="rId15"/>
    <p:sldId id="560" r:id="rId16"/>
    <p:sldId id="557" r:id="rId17"/>
    <p:sldId id="558" r:id="rId18"/>
    <p:sldId id="559" r:id="rId19"/>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04E"/>
    <a:srgbClr val="FFFFFF"/>
    <a:srgbClr val="0CABC9"/>
    <a:srgbClr val="FF6A00"/>
    <a:srgbClr val="FFFFBC"/>
    <a:srgbClr val="D69E44"/>
    <a:srgbClr val="96525B"/>
    <a:srgbClr val="80BDE3"/>
    <a:srgbClr val="FAEEE9"/>
    <a:srgbClr val="F6DBD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5" autoAdjust="0"/>
    <p:restoredTop sz="79226" autoAdjust="0"/>
  </p:normalViewPr>
  <p:slideViewPr>
    <p:cSldViewPr snapToGrid="0">
      <p:cViewPr varScale="1">
        <p:scale>
          <a:sx n="65" d="100"/>
          <a:sy n="65" d="100"/>
        </p:scale>
        <p:origin x="121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A8ADAE4F-BAE2-407B-9152-918AFE55749D}" type="datetimeFigureOut">
              <a:rPr lang="nl-NL" smtClean="0"/>
              <a:t>6-10-2022</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76791"/>
            <a:ext cx="5335588" cy="39084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A1C784E1-7359-4277-80CB-9E0E6327A0F1}" type="slidenum">
              <a:rPr lang="nl-NL" smtClean="0"/>
              <a:t>‹nr.›</a:t>
            </a:fld>
            <a:endParaRPr lang="nl-NL"/>
          </a:p>
        </p:txBody>
      </p:sp>
    </p:spTree>
    <p:extLst>
      <p:ext uri="{BB962C8B-B14F-4D97-AF65-F5344CB8AC3E}">
        <p14:creationId xmlns:p14="http://schemas.microsoft.com/office/powerpoint/2010/main" val="96136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1</a:t>
            </a:fld>
            <a:endParaRPr lang="nl-NL"/>
          </a:p>
        </p:txBody>
      </p:sp>
    </p:spTree>
    <p:extLst>
      <p:ext uri="{BB962C8B-B14F-4D97-AF65-F5344CB8AC3E}">
        <p14:creationId xmlns:p14="http://schemas.microsoft.com/office/powerpoint/2010/main" val="312498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10</a:t>
            </a:fld>
            <a:endParaRPr lang="nl-NL"/>
          </a:p>
        </p:txBody>
      </p:sp>
    </p:spTree>
    <p:extLst>
      <p:ext uri="{BB962C8B-B14F-4D97-AF65-F5344CB8AC3E}">
        <p14:creationId xmlns:p14="http://schemas.microsoft.com/office/powerpoint/2010/main" val="341352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11</a:t>
            </a:fld>
            <a:endParaRPr lang="nl-NL"/>
          </a:p>
        </p:txBody>
      </p:sp>
    </p:spTree>
    <p:extLst>
      <p:ext uri="{BB962C8B-B14F-4D97-AF65-F5344CB8AC3E}">
        <p14:creationId xmlns:p14="http://schemas.microsoft.com/office/powerpoint/2010/main" val="331597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12</a:t>
            </a:fld>
            <a:endParaRPr lang="nl-NL"/>
          </a:p>
        </p:txBody>
      </p:sp>
    </p:spTree>
    <p:extLst>
      <p:ext uri="{BB962C8B-B14F-4D97-AF65-F5344CB8AC3E}">
        <p14:creationId xmlns:p14="http://schemas.microsoft.com/office/powerpoint/2010/main" val="66526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15</a:t>
            </a:fld>
            <a:endParaRPr lang="nl-NL"/>
          </a:p>
        </p:txBody>
      </p:sp>
    </p:spTree>
    <p:extLst>
      <p:ext uri="{BB962C8B-B14F-4D97-AF65-F5344CB8AC3E}">
        <p14:creationId xmlns:p14="http://schemas.microsoft.com/office/powerpoint/2010/main" val="414973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17</a:t>
            </a:fld>
            <a:endParaRPr lang="nl-NL"/>
          </a:p>
        </p:txBody>
      </p:sp>
    </p:spTree>
    <p:extLst>
      <p:ext uri="{BB962C8B-B14F-4D97-AF65-F5344CB8AC3E}">
        <p14:creationId xmlns:p14="http://schemas.microsoft.com/office/powerpoint/2010/main" val="154034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2</a:t>
            </a:fld>
            <a:endParaRPr lang="nl-NL"/>
          </a:p>
        </p:txBody>
      </p:sp>
    </p:spTree>
    <p:extLst>
      <p:ext uri="{BB962C8B-B14F-4D97-AF65-F5344CB8AC3E}">
        <p14:creationId xmlns:p14="http://schemas.microsoft.com/office/powerpoint/2010/main" val="224558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3</a:t>
            </a:fld>
            <a:endParaRPr lang="nl-NL"/>
          </a:p>
        </p:txBody>
      </p:sp>
    </p:spTree>
    <p:extLst>
      <p:ext uri="{BB962C8B-B14F-4D97-AF65-F5344CB8AC3E}">
        <p14:creationId xmlns:p14="http://schemas.microsoft.com/office/powerpoint/2010/main" val="182636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800" b="0" i="0" u="none" strike="noStrike" baseline="0" dirty="0">
              <a:solidFill>
                <a:srgbClr val="000000"/>
              </a:solidFill>
              <a:latin typeface="Franklin Gothic Book" panose="020B0503020102020204" pitchFamily="34" charset="0"/>
            </a:endParaRPr>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4</a:t>
            </a:fld>
            <a:endParaRPr lang="nl-NL"/>
          </a:p>
        </p:txBody>
      </p:sp>
    </p:spTree>
    <p:extLst>
      <p:ext uri="{BB962C8B-B14F-4D97-AF65-F5344CB8AC3E}">
        <p14:creationId xmlns:p14="http://schemas.microsoft.com/office/powerpoint/2010/main" val="403173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5</a:t>
            </a:fld>
            <a:endParaRPr lang="nl-NL"/>
          </a:p>
        </p:txBody>
      </p:sp>
    </p:spTree>
    <p:extLst>
      <p:ext uri="{BB962C8B-B14F-4D97-AF65-F5344CB8AC3E}">
        <p14:creationId xmlns:p14="http://schemas.microsoft.com/office/powerpoint/2010/main" val="427921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6</a:t>
            </a:fld>
            <a:endParaRPr lang="nl-NL"/>
          </a:p>
        </p:txBody>
      </p:sp>
    </p:spTree>
    <p:extLst>
      <p:ext uri="{BB962C8B-B14F-4D97-AF65-F5344CB8AC3E}">
        <p14:creationId xmlns:p14="http://schemas.microsoft.com/office/powerpoint/2010/main" val="58597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7</a:t>
            </a:fld>
            <a:endParaRPr lang="nl-NL"/>
          </a:p>
        </p:txBody>
      </p:sp>
    </p:spTree>
    <p:extLst>
      <p:ext uri="{BB962C8B-B14F-4D97-AF65-F5344CB8AC3E}">
        <p14:creationId xmlns:p14="http://schemas.microsoft.com/office/powerpoint/2010/main" val="71839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8</a:t>
            </a:fld>
            <a:endParaRPr lang="nl-NL"/>
          </a:p>
        </p:txBody>
      </p:sp>
    </p:spTree>
    <p:extLst>
      <p:ext uri="{BB962C8B-B14F-4D97-AF65-F5344CB8AC3E}">
        <p14:creationId xmlns:p14="http://schemas.microsoft.com/office/powerpoint/2010/main" val="8957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C784E1-7359-4277-80CB-9E0E6327A0F1}" type="slidenum">
              <a:rPr lang="nl-NL" smtClean="0"/>
              <a:t>9</a:t>
            </a:fld>
            <a:endParaRPr lang="nl-NL"/>
          </a:p>
        </p:txBody>
      </p:sp>
    </p:spTree>
    <p:extLst>
      <p:ext uri="{BB962C8B-B14F-4D97-AF65-F5344CB8AC3E}">
        <p14:creationId xmlns:p14="http://schemas.microsoft.com/office/powerpoint/2010/main" val="3714761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38ECF-D44C-4454-ADD6-28FBE06D5D92}"/>
              </a:ext>
            </a:extLst>
          </p:cNvPr>
          <p:cNvSpPr>
            <a:spLocks noGrp="1"/>
          </p:cNvSpPr>
          <p:nvPr>
            <p:ph type="ctrTitle"/>
          </p:nvPr>
        </p:nvSpPr>
        <p:spPr>
          <a:xfrm>
            <a:off x="880032" y="2329220"/>
            <a:ext cx="9143999" cy="1388705"/>
          </a:xfrm>
        </p:spPr>
        <p:txBody>
          <a:bodyPr lIns="0" tIns="0" rIns="0" bIns="0" anchor="t" anchorCtr="0">
            <a:noAutofit/>
          </a:bodyPr>
          <a:lstStyle>
            <a:lvl1pPr algn="l">
              <a:defRPr sz="5200" b="0">
                <a:solidFill>
                  <a:schemeClr val="bg1"/>
                </a:solidFill>
                <a:latin typeface="+mj-lt"/>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F500DE37-DFD3-4D7D-A813-74D7C882F743}"/>
              </a:ext>
            </a:extLst>
          </p:cNvPr>
          <p:cNvSpPr>
            <a:spLocks noGrp="1"/>
          </p:cNvSpPr>
          <p:nvPr>
            <p:ph type="subTitle" idx="1"/>
          </p:nvPr>
        </p:nvSpPr>
        <p:spPr>
          <a:xfrm>
            <a:off x="882658" y="3834607"/>
            <a:ext cx="9144000" cy="365126"/>
          </a:xfrm>
        </p:spPr>
        <p:txBody>
          <a:bodyPr lIns="0" tIns="0" rIns="0" bIns="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C50872D2-CDCD-4F07-8A6D-69FCBE4C424F}"/>
              </a:ext>
            </a:extLst>
          </p:cNvPr>
          <p:cNvSpPr>
            <a:spLocks noGrp="1"/>
          </p:cNvSpPr>
          <p:nvPr>
            <p:ph type="dt" sz="half" idx="10"/>
          </p:nvPr>
        </p:nvSpPr>
        <p:spPr/>
        <p:txBody>
          <a:bodyPr/>
          <a:lstStyle/>
          <a:p>
            <a:fld id="{37197D81-86FD-4BB3-AA72-1826F6349D94}" type="datetime1">
              <a:rPr lang="nl-NL" smtClean="0"/>
              <a:t>6-10-2022</a:t>
            </a:fld>
            <a:endParaRPr lang="nl-NL"/>
          </a:p>
        </p:txBody>
      </p:sp>
      <p:sp>
        <p:nvSpPr>
          <p:cNvPr id="5" name="Tijdelijke aanduiding voor voettekst 4">
            <a:extLst>
              <a:ext uri="{FF2B5EF4-FFF2-40B4-BE49-F238E27FC236}">
                <a16:creationId xmlns:a16="http://schemas.microsoft.com/office/drawing/2014/main" id="{6053FD72-7E35-4907-8177-734CB222937F}"/>
              </a:ext>
            </a:extLst>
          </p:cNvPr>
          <p:cNvSpPr>
            <a:spLocks noGrp="1"/>
          </p:cNvSpPr>
          <p:nvPr>
            <p:ph type="ftr" sz="quarter" idx="11"/>
          </p:nvPr>
        </p:nvSpPr>
        <p:spPr/>
        <p:txBody>
          <a:bodyPr/>
          <a:lstStyle/>
          <a:p>
            <a:endParaRPr lang="nl-NL"/>
          </a:p>
        </p:txBody>
      </p:sp>
      <p:sp>
        <p:nvSpPr>
          <p:cNvPr id="8" name="Tijdelijke aanduiding voor tekst 7">
            <a:extLst>
              <a:ext uri="{FF2B5EF4-FFF2-40B4-BE49-F238E27FC236}">
                <a16:creationId xmlns:a16="http://schemas.microsoft.com/office/drawing/2014/main" id="{C5C8525C-6890-4B09-A74D-39B3B85535A7}"/>
              </a:ext>
            </a:extLst>
          </p:cNvPr>
          <p:cNvSpPr>
            <a:spLocks noGrp="1"/>
          </p:cNvSpPr>
          <p:nvPr>
            <p:ph type="body" sz="quarter" idx="13" hasCustomPrompt="1"/>
          </p:nvPr>
        </p:nvSpPr>
        <p:spPr>
          <a:xfrm>
            <a:off x="900115" y="4397376"/>
            <a:ext cx="2251075" cy="207749"/>
          </a:xfrm>
        </p:spPr>
        <p:txBody>
          <a:bodyPr lIns="0" tIns="0" rIns="0" bIns="0">
            <a:spAutoFit/>
          </a:bodyPr>
          <a:lstStyle>
            <a:lvl1pPr marL="0" indent="0" algn="l">
              <a:buNone/>
              <a:defRPr sz="1500" b="0">
                <a:solidFill>
                  <a:schemeClr val="bg1"/>
                </a:solidFill>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Naam</a:t>
            </a:r>
          </a:p>
        </p:txBody>
      </p:sp>
      <p:sp>
        <p:nvSpPr>
          <p:cNvPr id="9" name="Tijdelijke aanduiding voor tekst 7">
            <a:extLst>
              <a:ext uri="{FF2B5EF4-FFF2-40B4-BE49-F238E27FC236}">
                <a16:creationId xmlns:a16="http://schemas.microsoft.com/office/drawing/2014/main" id="{072F1A4E-5793-41A0-B92B-45DC264FA191}"/>
              </a:ext>
            </a:extLst>
          </p:cNvPr>
          <p:cNvSpPr>
            <a:spLocks noGrp="1"/>
          </p:cNvSpPr>
          <p:nvPr>
            <p:ph type="body" sz="quarter" idx="14" hasCustomPrompt="1"/>
          </p:nvPr>
        </p:nvSpPr>
        <p:spPr>
          <a:xfrm>
            <a:off x="3188256" y="4394202"/>
            <a:ext cx="2251075" cy="207749"/>
          </a:xfrm>
        </p:spPr>
        <p:txBody>
          <a:bodyPr lIns="0" tIns="0" rIns="0" bIns="0">
            <a:spAutoFit/>
          </a:bodyPr>
          <a:lstStyle>
            <a:lvl1pPr marL="0" indent="0" algn="l">
              <a:buNone/>
              <a:defRPr sz="1500" b="0">
                <a:solidFill>
                  <a:schemeClr val="bg1"/>
                </a:solidFill>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Datum</a:t>
            </a:r>
          </a:p>
        </p:txBody>
      </p:sp>
    </p:spTree>
    <p:extLst>
      <p:ext uri="{BB962C8B-B14F-4D97-AF65-F5344CB8AC3E}">
        <p14:creationId xmlns:p14="http://schemas.microsoft.com/office/powerpoint/2010/main" val="20379553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CAACD-FA94-4F87-B91F-DE213B97C4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D4DA882-B92F-4DC5-868C-AE127302D83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58C4F5-93AD-464C-A948-8609515CAE41}"/>
              </a:ext>
            </a:extLst>
          </p:cNvPr>
          <p:cNvSpPr>
            <a:spLocks noGrp="1"/>
          </p:cNvSpPr>
          <p:nvPr>
            <p:ph type="dt" sz="half" idx="10"/>
          </p:nvPr>
        </p:nvSpPr>
        <p:spPr/>
        <p:txBody>
          <a:bodyPr/>
          <a:lstStyle/>
          <a:p>
            <a:fld id="{4E0B3D4F-31C8-45AD-995B-A19B101CA4CB}" type="datetime1">
              <a:rPr lang="nl-NL" smtClean="0"/>
              <a:t>6-10-2022</a:t>
            </a:fld>
            <a:endParaRPr lang="nl-NL" dirty="0"/>
          </a:p>
        </p:txBody>
      </p:sp>
      <p:sp>
        <p:nvSpPr>
          <p:cNvPr id="5" name="Tijdelijke aanduiding voor voettekst 4">
            <a:extLst>
              <a:ext uri="{FF2B5EF4-FFF2-40B4-BE49-F238E27FC236}">
                <a16:creationId xmlns:a16="http://schemas.microsoft.com/office/drawing/2014/main" id="{8A6A817B-FBE5-4F54-8F4E-A84D685DBA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1393BB-6E30-4B24-A8AD-0932713FA0B7}"/>
              </a:ext>
            </a:extLst>
          </p:cNvPr>
          <p:cNvSpPr>
            <a:spLocks noGrp="1"/>
          </p:cNvSpPr>
          <p:nvPr>
            <p:ph type="sldNum" sz="quarter" idx="12"/>
          </p:nvPr>
        </p:nvSpPr>
        <p:spPr>
          <a:xfrm>
            <a:off x="9448800" y="0"/>
            <a:ext cx="2743200" cy="365125"/>
          </a:xfrm>
        </p:spPr>
        <p:txBody>
          <a:bodyPr/>
          <a:lstStyle/>
          <a:p>
            <a:fld id="{0A390539-1FFD-4E1A-8447-2B1247AD4F0B}" type="slidenum">
              <a:rPr lang="nl-NL" smtClean="0"/>
              <a:t>‹nr.›</a:t>
            </a:fld>
            <a:endParaRPr lang="nl-NL"/>
          </a:p>
        </p:txBody>
      </p:sp>
    </p:spTree>
    <p:extLst>
      <p:ext uri="{BB962C8B-B14F-4D97-AF65-F5344CB8AC3E}">
        <p14:creationId xmlns:p14="http://schemas.microsoft.com/office/powerpoint/2010/main" val="11577237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917CA01-3500-4373-AA62-E5698986C755}"/>
              </a:ext>
            </a:extLst>
          </p:cNvPr>
          <p:cNvSpPr/>
          <p:nvPr userDrawn="1"/>
        </p:nvSpPr>
        <p:spPr>
          <a:xfrm>
            <a:off x="892185" y="1923068"/>
            <a:ext cx="10515600" cy="4110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D4CAACD-FA94-4F87-B91F-DE213B97C448}"/>
              </a:ext>
            </a:extLst>
          </p:cNvPr>
          <p:cNvSpPr>
            <a:spLocks noGrp="1"/>
          </p:cNvSpPr>
          <p:nvPr>
            <p:ph type="title" hasCustomPrompt="1"/>
          </p:nvPr>
        </p:nvSpPr>
        <p:spPr/>
        <p:txBody>
          <a:bodyPr/>
          <a:lstStyle>
            <a:lvl1pPr>
              <a:defRPr/>
            </a:lvl1pPr>
          </a:lstStyle>
          <a:p>
            <a:r>
              <a:rPr lang="nl-NL" dirty="0"/>
              <a:t>Hoofdstuk </a:t>
            </a:r>
          </a:p>
        </p:txBody>
      </p:sp>
      <p:sp>
        <p:nvSpPr>
          <p:cNvPr id="4" name="Tijdelijke aanduiding voor datum 3">
            <a:extLst>
              <a:ext uri="{FF2B5EF4-FFF2-40B4-BE49-F238E27FC236}">
                <a16:creationId xmlns:a16="http://schemas.microsoft.com/office/drawing/2014/main" id="{B758C4F5-93AD-464C-A948-8609515CAE41}"/>
              </a:ext>
            </a:extLst>
          </p:cNvPr>
          <p:cNvSpPr>
            <a:spLocks noGrp="1"/>
          </p:cNvSpPr>
          <p:nvPr>
            <p:ph type="dt" sz="half" idx="10"/>
          </p:nvPr>
        </p:nvSpPr>
        <p:spPr/>
        <p:txBody>
          <a:bodyPr/>
          <a:lstStyle/>
          <a:p>
            <a:fld id="{4E0B3D4F-31C8-45AD-995B-A19B101CA4CB}" type="datetime1">
              <a:rPr lang="nl-NL" smtClean="0"/>
              <a:t>6-10-2022</a:t>
            </a:fld>
            <a:endParaRPr lang="nl-NL" dirty="0"/>
          </a:p>
        </p:txBody>
      </p:sp>
      <p:sp>
        <p:nvSpPr>
          <p:cNvPr id="5" name="Tijdelijke aanduiding voor voettekst 4">
            <a:extLst>
              <a:ext uri="{FF2B5EF4-FFF2-40B4-BE49-F238E27FC236}">
                <a16:creationId xmlns:a16="http://schemas.microsoft.com/office/drawing/2014/main" id="{8A6A817B-FBE5-4F54-8F4E-A84D685DBA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1393BB-6E30-4B24-A8AD-0932713FA0B7}"/>
              </a:ext>
            </a:extLst>
          </p:cNvPr>
          <p:cNvSpPr>
            <a:spLocks noGrp="1"/>
          </p:cNvSpPr>
          <p:nvPr>
            <p:ph type="sldNum" sz="quarter" idx="12"/>
          </p:nvPr>
        </p:nvSpPr>
        <p:spPr>
          <a:xfrm>
            <a:off x="9448800" y="0"/>
            <a:ext cx="2743200" cy="365125"/>
          </a:xfrm>
        </p:spPr>
        <p:txBody>
          <a:bodyPr/>
          <a:lstStyle/>
          <a:p>
            <a:fld id="{0A390539-1FFD-4E1A-8447-2B1247AD4F0B}" type="slidenum">
              <a:rPr lang="nl-NL" smtClean="0"/>
              <a:t>‹nr.›</a:t>
            </a:fld>
            <a:endParaRPr lang="nl-NL"/>
          </a:p>
        </p:txBody>
      </p:sp>
      <p:sp>
        <p:nvSpPr>
          <p:cNvPr id="8" name="Titel 1">
            <a:extLst>
              <a:ext uri="{FF2B5EF4-FFF2-40B4-BE49-F238E27FC236}">
                <a16:creationId xmlns:a16="http://schemas.microsoft.com/office/drawing/2014/main" id="{AFDE62CC-3AD4-4D76-AEA7-FB6138A96BAD}"/>
              </a:ext>
            </a:extLst>
          </p:cNvPr>
          <p:cNvSpPr txBox="1">
            <a:spLocks/>
          </p:cNvSpPr>
          <p:nvPr userDrawn="1"/>
        </p:nvSpPr>
        <p:spPr>
          <a:xfrm>
            <a:off x="1304238" y="2511783"/>
            <a:ext cx="9143999" cy="791052"/>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nl-NL" sz="2800" dirty="0"/>
              <a:t>Concretisering streefbeeld onderwaternatuur Waddenzee</a:t>
            </a:r>
          </a:p>
        </p:txBody>
      </p:sp>
    </p:spTree>
    <p:extLst>
      <p:ext uri="{BB962C8B-B14F-4D97-AF65-F5344CB8AC3E}">
        <p14:creationId xmlns:p14="http://schemas.microsoft.com/office/powerpoint/2010/main" val="22442756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Quot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CAACD-FA94-4F87-B91F-DE213B97C448}"/>
              </a:ext>
            </a:extLst>
          </p:cNvPr>
          <p:cNvSpPr>
            <a:spLocks noGrp="1"/>
          </p:cNvSpPr>
          <p:nvPr>
            <p:ph type="title" hasCustomPrompt="1"/>
          </p:nvPr>
        </p:nvSpPr>
        <p:spPr>
          <a:xfrm>
            <a:off x="899805" y="2477886"/>
            <a:ext cx="10515600" cy="951114"/>
          </a:xfrm>
        </p:spPr>
        <p:txBody>
          <a:bodyPr>
            <a:normAutofit/>
          </a:bodyPr>
          <a:lstStyle>
            <a:lvl1pPr>
              <a:defRPr sz="2200" b="1" i="1">
                <a:latin typeface="+mn-lt"/>
              </a:defRPr>
            </a:lvl1pPr>
          </a:lstStyle>
          <a:p>
            <a:r>
              <a:rPr lang="nl-NL" dirty="0"/>
              <a:t>Klik om een quote in te voegen</a:t>
            </a:r>
          </a:p>
        </p:txBody>
      </p:sp>
      <p:sp>
        <p:nvSpPr>
          <p:cNvPr id="3" name="Tijdelijke aanduiding voor inhoud 2">
            <a:extLst>
              <a:ext uri="{FF2B5EF4-FFF2-40B4-BE49-F238E27FC236}">
                <a16:creationId xmlns:a16="http://schemas.microsoft.com/office/drawing/2014/main" id="{BD4DA882-B92F-4DC5-868C-AE127302D830}"/>
              </a:ext>
            </a:extLst>
          </p:cNvPr>
          <p:cNvSpPr>
            <a:spLocks noGrp="1"/>
          </p:cNvSpPr>
          <p:nvPr>
            <p:ph idx="1" hasCustomPrompt="1"/>
          </p:nvPr>
        </p:nvSpPr>
        <p:spPr>
          <a:xfrm>
            <a:off x="892185" y="3505200"/>
            <a:ext cx="10515600" cy="573088"/>
          </a:xfrm>
        </p:spPr>
        <p:txBody>
          <a:bodyPr/>
          <a:lstStyle>
            <a:lvl1pPr>
              <a:defRPr sz="1600">
                <a:solidFill>
                  <a:schemeClr val="tx1"/>
                </a:solidFill>
                <a:latin typeface="+mn-lt"/>
              </a:defRPr>
            </a:lvl1pPr>
          </a:lstStyle>
          <a:p>
            <a:pPr lvl="0"/>
            <a:r>
              <a:rPr lang="nl-NL" dirty="0"/>
              <a:t>- Naam en achternaam</a:t>
            </a:r>
          </a:p>
        </p:txBody>
      </p:sp>
      <p:sp>
        <p:nvSpPr>
          <p:cNvPr id="4" name="Tijdelijke aanduiding voor datum 3">
            <a:extLst>
              <a:ext uri="{FF2B5EF4-FFF2-40B4-BE49-F238E27FC236}">
                <a16:creationId xmlns:a16="http://schemas.microsoft.com/office/drawing/2014/main" id="{B758C4F5-93AD-464C-A948-8609515CAE41}"/>
              </a:ext>
            </a:extLst>
          </p:cNvPr>
          <p:cNvSpPr>
            <a:spLocks noGrp="1"/>
          </p:cNvSpPr>
          <p:nvPr>
            <p:ph type="dt" sz="half" idx="10"/>
          </p:nvPr>
        </p:nvSpPr>
        <p:spPr/>
        <p:txBody>
          <a:bodyPr/>
          <a:lstStyle/>
          <a:p>
            <a:fld id="{822F9937-4552-4A8D-BEB8-A8E2FF5E5005}" type="datetime1">
              <a:rPr lang="nl-NL" smtClean="0"/>
              <a:t>6-10-2022</a:t>
            </a:fld>
            <a:endParaRPr lang="nl-NL"/>
          </a:p>
        </p:txBody>
      </p:sp>
      <p:sp>
        <p:nvSpPr>
          <p:cNvPr id="5" name="Tijdelijke aanduiding voor voettekst 4">
            <a:extLst>
              <a:ext uri="{FF2B5EF4-FFF2-40B4-BE49-F238E27FC236}">
                <a16:creationId xmlns:a16="http://schemas.microsoft.com/office/drawing/2014/main" id="{8A6A817B-FBE5-4F54-8F4E-A84D685DBA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1393BB-6E30-4B24-A8AD-0932713FA0B7}"/>
              </a:ext>
            </a:extLst>
          </p:cNvPr>
          <p:cNvSpPr>
            <a:spLocks noGrp="1"/>
          </p:cNvSpPr>
          <p:nvPr>
            <p:ph type="sldNum" sz="quarter" idx="12"/>
          </p:nvPr>
        </p:nvSpPr>
        <p:spPr/>
        <p:txBody>
          <a:bodyPr/>
          <a:lstStyle/>
          <a:p>
            <a:fld id="{0A390539-1FFD-4E1A-8447-2B1247AD4F0B}" type="slidenum">
              <a:rPr lang="nl-NL" smtClean="0"/>
              <a:t>‹nr.›</a:t>
            </a:fld>
            <a:endParaRPr lang="nl-NL"/>
          </a:p>
        </p:txBody>
      </p:sp>
      <p:pic>
        <p:nvPicPr>
          <p:cNvPr id="10" name="Afbeelding 9" descr="Afbeelding met teken&#10;&#10;Beschrijving is gegenereerd met hoge betrouwbaarheid">
            <a:extLst>
              <a:ext uri="{FF2B5EF4-FFF2-40B4-BE49-F238E27FC236}">
                <a16:creationId xmlns:a16="http://schemas.microsoft.com/office/drawing/2014/main" id="{D79DC898-650B-41DF-B6B6-528B4C0ED3B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323387" y="457666"/>
            <a:ext cx="2392013" cy="515493"/>
          </a:xfrm>
          <a:prstGeom prst="rect">
            <a:avLst/>
          </a:prstGeom>
        </p:spPr>
      </p:pic>
      <p:pic>
        <p:nvPicPr>
          <p:cNvPr id="9" name="Afbeelding 8">
            <a:extLst>
              <a:ext uri="{FF2B5EF4-FFF2-40B4-BE49-F238E27FC236}">
                <a16:creationId xmlns:a16="http://schemas.microsoft.com/office/drawing/2014/main" id="{FCE97FB1-0FAD-4E17-81C8-F08AA157BE9B}"/>
              </a:ext>
            </a:extLst>
          </p:cNvPr>
          <p:cNvPicPr>
            <a:picLocks noChangeAspect="1"/>
          </p:cNvPicPr>
          <p:nvPr userDrawn="1"/>
        </p:nvPicPr>
        <p:blipFill>
          <a:blip r:embed="rId4"/>
          <a:stretch>
            <a:fillRect/>
          </a:stretch>
        </p:blipFill>
        <p:spPr>
          <a:xfrm>
            <a:off x="0" y="6216329"/>
            <a:ext cx="12192000" cy="648038"/>
          </a:xfrm>
          <a:prstGeom prst="rect">
            <a:avLst/>
          </a:prstGeom>
        </p:spPr>
      </p:pic>
    </p:spTree>
    <p:extLst>
      <p:ext uri="{BB962C8B-B14F-4D97-AF65-F5344CB8AC3E}">
        <p14:creationId xmlns:p14="http://schemas.microsoft.com/office/powerpoint/2010/main" val="19431229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kst en foto">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CAACD-FA94-4F87-B91F-DE213B97C448}"/>
              </a:ext>
            </a:extLst>
          </p:cNvPr>
          <p:cNvSpPr>
            <a:spLocks noGrp="1"/>
          </p:cNvSpPr>
          <p:nvPr>
            <p:ph type="title"/>
          </p:nvPr>
        </p:nvSpPr>
        <p:spPr>
          <a:xfrm>
            <a:off x="892185" y="1173955"/>
            <a:ext cx="7920000" cy="573088"/>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D4DA882-B92F-4DC5-868C-AE127302D830}"/>
              </a:ext>
            </a:extLst>
          </p:cNvPr>
          <p:cNvSpPr>
            <a:spLocks noGrp="1"/>
          </p:cNvSpPr>
          <p:nvPr>
            <p:ph idx="1"/>
          </p:nvPr>
        </p:nvSpPr>
        <p:spPr>
          <a:xfrm>
            <a:off x="892185" y="1813320"/>
            <a:ext cx="79200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58C4F5-93AD-464C-A948-8609515CAE41}"/>
              </a:ext>
            </a:extLst>
          </p:cNvPr>
          <p:cNvSpPr>
            <a:spLocks noGrp="1"/>
          </p:cNvSpPr>
          <p:nvPr>
            <p:ph type="dt" sz="half" idx="10"/>
          </p:nvPr>
        </p:nvSpPr>
        <p:spPr/>
        <p:txBody>
          <a:bodyPr/>
          <a:lstStyle/>
          <a:p>
            <a:fld id="{B01C8DA3-930C-4D24-8EA4-850FE7EACE08}" type="datetime1">
              <a:rPr lang="nl-NL" smtClean="0"/>
              <a:t>6-10-2022</a:t>
            </a:fld>
            <a:endParaRPr lang="nl-NL"/>
          </a:p>
        </p:txBody>
      </p:sp>
      <p:sp>
        <p:nvSpPr>
          <p:cNvPr id="5" name="Tijdelijke aanduiding voor voettekst 4">
            <a:extLst>
              <a:ext uri="{FF2B5EF4-FFF2-40B4-BE49-F238E27FC236}">
                <a16:creationId xmlns:a16="http://schemas.microsoft.com/office/drawing/2014/main" id="{8A6A817B-FBE5-4F54-8F4E-A84D685DBA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1393BB-6E30-4B24-A8AD-0932713FA0B7}"/>
              </a:ext>
            </a:extLst>
          </p:cNvPr>
          <p:cNvSpPr>
            <a:spLocks noGrp="1"/>
          </p:cNvSpPr>
          <p:nvPr>
            <p:ph type="sldNum" sz="quarter" idx="12"/>
          </p:nvPr>
        </p:nvSpPr>
        <p:spPr>
          <a:xfrm>
            <a:off x="9448800" y="0"/>
            <a:ext cx="2743200" cy="365125"/>
          </a:xfrm>
        </p:spPr>
        <p:txBody>
          <a:bodyPr/>
          <a:lstStyle/>
          <a:p>
            <a:fld id="{0A390539-1FFD-4E1A-8447-2B1247AD4F0B}" type="slidenum">
              <a:rPr lang="nl-NL" smtClean="0"/>
              <a:t>‹nr.›</a:t>
            </a:fld>
            <a:endParaRPr lang="nl-NL"/>
          </a:p>
        </p:txBody>
      </p:sp>
      <p:sp>
        <p:nvSpPr>
          <p:cNvPr id="9" name="Tijdelijke aanduiding voor afbeelding 8">
            <a:extLst>
              <a:ext uri="{FF2B5EF4-FFF2-40B4-BE49-F238E27FC236}">
                <a16:creationId xmlns:a16="http://schemas.microsoft.com/office/drawing/2014/main" id="{C2EEE2B4-64E2-4BF9-BED5-8D2FBC21AF38}"/>
              </a:ext>
            </a:extLst>
          </p:cNvPr>
          <p:cNvSpPr>
            <a:spLocks noGrp="1"/>
          </p:cNvSpPr>
          <p:nvPr>
            <p:ph type="pic" sz="quarter" idx="13"/>
          </p:nvPr>
        </p:nvSpPr>
        <p:spPr>
          <a:xfrm>
            <a:off x="9324000" y="1440000"/>
            <a:ext cx="2412001" cy="4320000"/>
          </a:xfrm>
          <a:solidFill>
            <a:schemeClr val="bg1">
              <a:lumMod val="95000"/>
            </a:schemeClr>
          </a:solidFill>
        </p:spPr>
        <p:txBody>
          <a:bodyPr/>
          <a:lstStyle/>
          <a:p>
            <a:r>
              <a:rPr lang="nl-NL"/>
              <a:t>Klik op het pictogram als u een afbeelding wilt toevoegen</a:t>
            </a:r>
          </a:p>
        </p:txBody>
      </p:sp>
    </p:spTree>
    <p:extLst>
      <p:ext uri="{BB962C8B-B14F-4D97-AF65-F5344CB8AC3E}">
        <p14:creationId xmlns:p14="http://schemas.microsoft.com/office/powerpoint/2010/main" val="16660040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Foto">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0790AC9-436E-438D-960D-1E9DF95D1A52}"/>
              </a:ext>
            </a:extLst>
          </p:cNvPr>
          <p:cNvSpPr>
            <a:spLocks noGrp="1"/>
          </p:cNvSpPr>
          <p:nvPr>
            <p:ph type="dt" sz="half" idx="10"/>
          </p:nvPr>
        </p:nvSpPr>
        <p:spPr/>
        <p:txBody>
          <a:bodyPr/>
          <a:lstStyle/>
          <a:p>
            <a:fld id="{5192FD25-AEB2-444F-A6CD-D2E170671799}" type="datetime1">
              <a:rPr lang="nl-NL" smtClean="0"/>
              <a:t>6-10-2022</a:t>
            </a:fld>
            <a:endParaRPr lang="nl-NL"/>
          </a:p>
        </p:txBody>
      </p:sp>
      <p:sp>
        <p:nvSpPr>
          <p:cNvPr id="3" name="Tijdelijke aanduiding voor voettekst 2">
            <a:extLst>
              <a:ext uri="{FF2B5EF4-FFF2-40B4-BE49-F238E27FC236}">
                <a16:creationId xmlns:a16="http://schemas.microsoft.com/office/drawing/2014/main" id="{296A738A-F523-4CFA-81AB-C41BA3458FC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571E6FA-B3A2-46C2-A41A-170382682322}"/>
              </a:ext>
            </a:extLst>
          </p:cNvPr>
          <p:cNvSpPr>
            <a:spLocks noGrp="1"/>
          </p:cNvSpPr>
          <p:nvPr>
            <p:ph type="sldNum" sz="quarter" idx="12"/>
          </p:nvPr>
        </p:nvSpPr>
        <p:spPr/>
        <p:txBody>
          <a:bodyPr/>
          <a:lstStyle/>
          <a:p>
            <a:fld id="{0A390539-1FFD-4E1A-8447-2B1247AD4F0B}" type="slidenum">
              <a:rPr lang="nl-NL" smtClean="0"/>
              <a:t>‹nr.›</a:t>
            </a:fld>
            <a:endParaRPr lang="nl-NL"/>
          </a:p>
        </p:txBody>
      </p:sp>
      <p:pic>
        <p:nvPicPr>
          <p:cNvPr id="6" name="Afbeelding 5">
            <a:extLst>
              <a:ext uri="{FF2B5EF4-FFF2-40B4-BE49-F238E27FC236}">
                <a16:creationId xmlns:a16="http://schemas.microsoft.com/office/drawing/2014/main" id="{8E9A16E6-0BAF-4BD7-A4B0-5C6F7794F6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2685" y="447674"/>
            <a:ext cx="2409598" cy="518601"/>
          </a:xfrm>
          <a:prstGeom prst="rect">
            <a:avLst/>
          </a:prstGeom>
        </p:spPr>
      </p:pic>
      <p:pic>
        <p:nvPicPr>
          <p:cNvPr id="7" name="Afbeelding 6">
            <a:extLst>
              <a:ext uri="{FF2B5EF4-FFF2-40B4-BE49-F238E27FC236}">
                <a16:creationId xmlns:a16="http://schemas.microsoft.com/office/drawing/2014/main" id="{55878BC9-3DB1-42B4-969E-3AF39E7FF1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10296"/>
            <a:ext cx="12192000" cy="648038"/>
          </a:xfrm>
          <a:prstGeom prst="rect">
            <a:avLst/>
          </a:prstGeom>
        </p:spPr>
      </p:pic>
    </p:spTree>
    <p:extLst>
      <p:ext uri="{BB962C8B-B14F-4D97-AF65-F5344CB8AC3E}">
        <p14:creationId xmlns:p14="http://schemas.microsoft.com/office/powerpoint/2010/main" val="15301013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F1F0-49A7-4FB3-AA3F-D461405BFEE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D3344F1-0E13-4C2B-86C2-F764158F0421}"/>
              </a:ext>
            </a:extLst>
          </p:cNvPr>
          <p:cNvSpPr>
            <a:spLocks noGrp="1"/>
          </p:cNvSpPr>
          <p:nvPr>
            <p:ph type="dt" sz="half" idx="10"/>
          </p:nvPr>
        </p:nvSpPr>
        <p:spPr/>
        <p:txBody>
          <a:bodyPr/>
          <a:lstStyle/>
          <a:p>
            <a:fld id="{52AC21AE-752D-4E21-9BFD-E769C433CE35}" type="datetime1">
              <a:rPr lang="nl-NL" smtClean="0"/>
              <a:t>6-10-2022</a:t>
            </a:fld>
            <a:endParaRPr lang="nl-NL"/>
          </a:p>
        </p:txBody>
      </p:sp>
      <p:sp>
        <p:nvSpPr>
          <p:cNvPr id="4" name="Tijdelijke aanduiding voor voettekst 3">
            <a:extLst>
              <a:ext uri="{FF2B5EF4-FFF2-40B4-BE49-F238E27FC236}">
                <a16:creationId xmlns:a16="http://schemas.microsoft.com/office/drawing/2014/main" id="{3D2C8FA9-174E-43A8-BDE4-6728DFBFC6C6}"/>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3517130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CB996C7-595F-45AE-A574-55F06478A2B4}"/>
              </a:ext>
            </a:extLst>
          </p:cNvPr>
          <p:cNvSpPr>
            <a:spLocks noGrp="1"/>
          </p:cNvSpPr>
          <p:nvPr>
            <p:ph type="title"/>
          </p:nvPr>
        </p:nvSpPr>
        <p:spPr>
          <a:xfrm>
            <a:off x="892185" y="1173955"/>
            <a:ext cx="10515600" cy="573088"/>
          </a:xfrm>
          <a:prstGeom prst="rect">
            <a:avLst/>
          </a:prstGeom>
        </p:spPr>
        <p:txBody>
          <a:bodyPr vert="horz" lIns="0" tIns="0" rIns="0" bIns="0" rtlCol="0" anchor="t" anchorCtr="0">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202EA2A-04D9-4075-B8FB-74DA2FAC3B2C}"/>
              </a:ext>
            </a:extLst>
          </p:cNvPr>
          <p:cNvSpPr>
            <a:spLocks noGrp="1"/>
          </p:cNvSpPr>
          <p:nvPr>
            <p:ph type="body" idx="1"/>
          </p:nvPr>
        </p:nvSpPr>
        <p:spPr>
          <a:xfrm>
            <a:off x="892185" y="1813320"/>
            <a:ext cx="10515600" cy="435133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p:txBody>
      </p:sp>
      <p:sp>
        <p:nvSpPr>
          <p:cNvPr id="4" name="Tijdelijke aanduiding voor datum 3">
            <a:extLst>
              <a:ext uri="{FF2B5EF4-FFF2-40B4-BE49-F238E27FC236}">
                <a16:creationId xmlns:a16="http://schemas.microsoft.com/office/drawing/2014/main" id="{E794643D-151F-4C46-A11E-89B0CFEE5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58926-2416-43FB-BE67-1EBFC57D74D3}" type="datetime1">
              <a:rPr lang="nl-NL" smtClean="0"/>
              <a:t>6-10-2022</a:t>
            </a:fld>
            <a:endParaRPr lang="nl-NL"/>
          </a:p>
        </p:txBody>
      </p:sp>
      <p:sp>
        <p:nvSpPr>
          <p:cNvPr id="5" name="Tijdelijke aanduiding voor voettekst 4">
            <a:extLst>
              <a:ext uri="{FF2B5EF4-FFF2-40B4-BE49-F238E27FC236}">
                <a16:creationId xmlns:a16="http://schemas.microsoft.com/office/drawing/2014/main" id="{74647342-9F03-4ED6-84A8-9E07173C8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4464B57-FB49-4791-8B2F-38AAEC35B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90539-1FFD-4E1A-8447-2B1247AD4F0B}" type="slidenum">
              <a:rPr lang="nl-NL" smtClean="0"/>
              <a:t>‹nr.›</a:t>
            </a:fld>
            <a:endParaRPr lang="nl-NL"/>
          </a:p>
        </p:txBody>
      </p:sp>
      <p:pic>
        <p:nvPicPr>
          <p:cNvPr id="13" name="Afbeelding 12">
            <a:extLst>
              <a:ext uri="{FF2B5EF4-FFF2-40B4-BE49-F238E27FC236}">
                <a16:creationId xmlns:a16="http://schemas.microsoft.com/office/drawing/2014/main" id="{95FFEDAE-27D0-4534-BFF8-5CE8377BD3ED}"/>
              </a:ext>
            </a:extLst>
          </p:cNvPr>
          <p:cNvPicPr>
            <a:picLocks noChangeAspect="1"/>
          </p:cNvPicPr>
          <p:nvPr userDrawn="1"/>
        </p:nvPicPr>
        <p:blipFill>
          <a:blip r:embed="rId9">
            <a:clrChange>
              <a:clrFrom>
                <a:srgbClr val="FFFFFF"/>
              </a:clrFrom>
              <a:clrTo>
                <a:srgbClr val="FFFFFF">
                  <a:alpha val="0"/>
                </a:srgbClr>
              </a:clrTo>
            </a:clrChange>
          </a:blip>
          <a:stretch>
            <a:fillRect/>
          </a:stretch>
        </p:blipFill>
        <p:spPr>
          <a:xfrm>
            <a:off x="9295606" y="449450"/>
            <a:ext cx="2415751" cy="520389"/>
          </a:xfrm>
          <a:prstGeom prst="rect">
            <a:avLst/>
          </a:prstGeom>
        </p:spPr>
      </p:pic>
      <p:pic>
        <p:nvPicPr>
          <p:cNvPr id="8" name="Afbeelding 7">
            <a:extLst>
              <a:ext uri="{FF2B5EF4-FFF2-40B4-BE49-F238E27FC236}">
                <a16:creationId xmlns:a16="http://schemas.microsoft.com/office/drawing/2014/main" id="{31F3B69C-E07B-434E-B9CA-3960462935E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01377"/>
            <a:ext cx="12192000" cy="654391"/>
          </a:xfrm>
          <a:prstGeom prst="rect">
            <a:avLst/>
          </a:prstGeom>
        </p:spPr>
      </p:pic>
      <p:pic>
        <p:nvPicPr>
          <p:cNvPr id="9" name="Afbeelding 8">
            <a:extLst>
              <a:ext uri="{FF2B5EF4-FFF2-40B4-BE49-F238E27FC236}">
                <a16:creationId xmlns:a16="http://schemas.microsoft.com/office/drawing/2014/main" id="{1B58274E-3C7A-427E-8CC4-51D98D93E3AC}"/>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892185" y="1607343"/>
            <a:ext cx="1360478" cy="137648"/>
          </a:xfrm>
          <a:prstGeom prst="rect">
            <a:avLst/>
          </a:prstGeom>
        </p:spPr>
      </p:pic>
    </p:spTree>
    <p:extLst>
      <p:ext uri="{BB962C8B-B14F-4D97-AF65-F5344CB8AC3E}">
        <p14:creationId xmlns:p14="http://schemas.microsoft.com/office/powerpoint/2010/main" val="221868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0" r:id="rId5"/>
    <p:sldLayoutId id="2147483655" r:id="rId6"/>
    <p:sldLayoutId id="2147483654" r:id="rId7"/>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77800"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ap.ospar.org/en/ospar-assessments/intermediate-assessment-2017/biodiversity-status/habitats/changes-phytoplankton-and-zooplankton-communitie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oap.ospar.org/en/ospar-assessments/intermediate-assessment-2017/biodiversity-status/habitats/extent-physical-damage-predominant-and-special-habitats/" TargetMode="External"/><Relationship Id="rId4" Type="http://schemas.openxmlformats.org/officeDocument/2006/relationships/hyperlink" Target="https://oap.ospar.org/en/ospar-assessments/intermediate-assessment-2017/biodiversity-status/habitats/condition-of-benthic-habitat-defining-communiti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ap.ospar.org/en/ospar-assessments/intermediate-assessment-2017/biodiversity-status/fish-and-food-webs/proportion-large-fish-large-fish-index/"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ijkewaddenzee.nl/wp-content/uploads/2021/11/211102-PRW-OWN-4067_Brochure_streefbeeld-onderwaternatuur_digitaal.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188C8-AF54-425E-9679-2C9199E4BFE9}"/>
              </a:ext>
            </a:extLst>
          </p:cNvPr>
          <p:cNvSpPr>
            <a:spLocks noGrp="1"/>
          </p:cNvSpPr>
          <p:nvPr>
            <p:ph type="ctrTitle"/>
          </p:nvPr>
        </p:nvSpPr>
        <p:spPr>
          <a:xfrm>
            <a:off x="859116" y="1817090"/>
            <a:ext cx="10083704" cy="791052"/>
          </a:xfrm>
        </p:spPr>
        <p:txBody>
          <a:bodyPr/>
          <a:lstStyle/>
          <a:p>
            <a:pPr algn="ctr"/>
            <a:r>
              <a:rPr lang="nl-NL" dirty="0"/>
              <a:t>Streefbeeld Onderwaternatuur Waddenzee </a:t>
            </a:r>
          </a:p>
        </p:txBody>
      </p:sp>
      <p:sp>
        <p:nvSpPr>
          <p:cNvPr id="3" name="Ondertitel 2">
            <a:extLst>
              <a:ext uri="{FF2B5EF4-FFF2-40B4-BE49-F238E27FC236}">
                <a16:creationId xmlns:a16="http://schemas.microsoft.com/office/drawing/2014/main" id="{D57CD197-C45E-48FD-96CB-8E6022358801}"/>
              </a:ext>
            </a:extLst>
          </p:cNvPr>
          <p:cNvSpPr>
            <a:spLocks noGrp="1"/>
          </p:cNvSpPr>
          <p:nvPr>
            <p:ph type="subTitle" idx="1"/>
          </p:nvPr>
        </p:nvSpPr>
        <p:spPr>
          <a:xfrm>
            <a:off x="1035006" y="4117120"/>
            <a:ext cx="10318794" cy="2239230"/>
          </a:xfrm>
        </p:spPr>
        <p:txBody>
          <a:bodyPr>
            <a:normAutofit lnSpcReduction="10000"/>
          </a:bodyPr>
          <a:lstStyle/>
          <a:p>
            <a:pPr algn="ctr"/>
            <a:r>
              <a:rPr lang="en-US" sz="2800" dirty="0"/>
              <a:t>PRW </a:t>
            </a:r>
            <a:r>
              <a:rPr lang="en-US" sz="2800" dirty="0" err="1"/>
              <a:t>advies</a:t>
            </a:r>
            <a:r>
              <a:rPr lang="en-US" sz="2800" dirty="0"/>
              <a:t> </a:t>
            </a:r>
            <a:r>
              <a:rPr lang="en-US" sz="2800" dirty="0" err="1"/>
              <a:t>voor</a:t>
            </a:r>
            <a:r>
              <a:rPr lang="en-US" sz="2800" dirty="0"/>
              <a:t> </a:t>
            </a:r>
            <a:r>
              <a:rPr lang="en-US" sz="2800" dirty="0" err="1"/>
              <a:t>een</a:t>
            </a:r>
            <a:r>
              <a:rPr lang="en-US" sz="2800" dirty="0"/>
              <a:t> </a:t>
            </a:r>
            <a:r>
              <a:rPr lang="en-US" sz="2800" dirty="0" err="1"/>
              <a:t>Streefbeeld</a:t>
            </a:r>
            <a:r>
              <a:rPr lang="en-US" sz="2800" dirty="0"/>
              <a:t> </a:t>
            </a:r>
            <a:r>
              <a:rPr lang="en-US" sz="2800" dirty="0" err="1"/>
              <a:t>voor</a:t>
            </a:r>
            <a:r>
              <a:rPr lang="en-US" sz="2800" dirty="0"/>
              <a:t> </a:t>
            </a:r>
            <a:r>
              <a:rPr lang="en-US" sz="2800" dirty="0" err="1"/>
              <a:t>een</a:t>
            </a:r>
            <a:r>
              <a:rPr lang="en-US" sz="2800" dirty="0"/>
              <a:t> </a:t>
            </a:r>
            <a:r>
              <a:rPr lang="en-US" sz="2800" dirty="0" err="1"/>
              <a:t>robuust</a:t>
            </a:r>
            <a:r>
              <a:rPr lang="en-US" sz="2800" dirty="0"/>
              <a:t> </a:t>
            </a:r>
            <a:r>
              <a:rPr lang="en-US" sz="2800" dirty="0" err="1"/>
              <a:t>sublitoraal</a:t>
            </a:r>
            <a:r>
              <a:rPr lang="en-US" sz="2800" dirty="0"/>
              <a:t> </a:t>
            </a:r>
            <a:r>
              <a:rPr lang="en-US" sz="2800" dirty="0" err="1"/>
              <a:t>ecosysteem</a:t>
            </a:r>
            <a:r>
              <a:rPr lang="en-US" sz="2800" dirty="0"/>
              <a:t> </a:t>
            </a:r>
            <a:r>
              <a:rPr lang="en-US" sz="2800" dirty="0" err="1"/>
              <a:t>en</a:t>
            </a:r>
            <a:r>
              <a:rPr lang="en-US" sz="2800" dirty="0"/>
              <a:t> concrete </a:t>
            </a:r>
            <a:r>
              <a:rPr lang="en-US" sz="2800" dirty="0" err="1"/>
              <a:t>doelstellingen</a:t>
            </a:r>
            <a:r>
              <a:rPr lang="en-US" sz="2800" dirty="0"/>
              <a:t> om </a:t>
            </a:r>
            <a:r>
              <a:rPr lang="en-US" sz="2800" dirty="0" err="1"/>
              <a:t>daar</a:t>
            </a:r>
            <a:r>
              <a:rPr lang="en-US" sz="2800" dirty="0"/>
              <a:t> </a:t>
            </a:r>
            <a:r>
              <a:rPr lang="en-US" sz="2800" dirty="0" err="1"/>
              <a:t>te</a:t>
            </a:r>
            <a:r>
              <a:rPr lang="en-US" sz="2800" dirty="0"/>
              <a:t> </a:t>
            </a:r>
            <a:r>
              <a:rPr lang="en-US" sz="2800" dirty="0" err="1"/>
              <a:t>komen</a:t>
            </a:r>
            <a:endParaRPr lang="en-US" sz="2800" dirty="0"/>
          </a:p>
          <a:p>
            <a:pPr algn="ctr"/>
            <a:endParaRPr lang="en-US" sz="2800" dirty="0"/>
          </a:p>
          <a:p>
            <a:pPr algn="ctr"/>
            <a:r>
              <a:rPr lang="en-US" sz="2800" dirty="0"/>
              <a:t>Ingrid van Beek</a:t>
            </a:r>
          </a:p>
          <a:p>
            <a:pPr algn="ctr"/>
            <a:r>
              <a:rPr lang="en-US" sz="2800"/>
              <a:t>20-9-22</a:t>
            </a:r>
            <a:endParaRPr lang="en-US" sz="2800" dirty="0"/>
          </a:p>
        </p:txBody>
      </p:sp>
      <p:sp>
        <p:nvSpPr>
          <p:cNvPr id="5" name="Tijdelijke aanduiding voor dianummer 4">
            <a:extLst>
              <a:ext uri="{FF2B5EF4-FFF2-40B4-BE49-F238E27FC236}">
                <a16:creationId xmlns:a16="http://schemas.microsoft.com/office/drawing/2014/main" id="{85E9CD4C-8DA1-48F7-97A1-00342FB0CEB8}"/>
              </a:ext>
            </a:extLst>
          </p:cNvPr>
          <p:cNvSpPr>
            <a:spLocks noGrp="1"/>
          </p:cNvSpPr>
          <p:nvPr>
            <p:ph type="sldNum" sz="quarter" idx="4294967295"/>
          </p:nvPr>
        </p:nvSpPr>
        <p:spPr>
          <a:xfrm>
            <a:off x="8610600" y="6356350"/>
            <a:ext cx="2743200" cy="365125"/>
          </a:xfrm>
        </p:spPr>
        <p:txBody>
          <a:bodyPr/>
          <a:lstStyle/>
          <a:p>
            <a:fld id="{0A390539-1FFD-4E1A-8447-2B1247AD4F0B}" type="slidenum">
              <a:rPr lang="nl-NL" smtClean="0"/>
              <a:t>1</a:t>
            </a:fld>
            <a:endParaRPr lang="nl-NL"/>
          </a:p>
        </p:txBody>
      </p:sp>
    </p:spTree>
    <p:extLst>
      <p:ext uri="{BB962C8B-B14F-4D97-AF65-F5344CB8AC3E}">
        <p14:creationId xmlns:p14="http://schemas.microsoft.com/office/powerpoint/2010/main" val="23477949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2747B-FF2A-4B03-BA8F-113C18810A6C}"/>
              </a:ext>
            </a:extLst>
          </p:cNvPr>
          <p:cNvSpPr>
            <a:spLocks noGrp="1"/>
          </p:cNvSpPr>
          <p:nvPr>
            <p:ph type="title"/>
          </p:nvPr>
        </p:nvSpPr>
        <p:spPr/>
        <p:txBody>
          <a:bodyPr/>
          <a:lstStyle/>
          <a:p>
            <a:r>
              <a:rPr lang="nl-NL" dirty="0"/>
              <a:t>Trofische interacties – parameters en kritische waarden</a:t>
            </a:r>
          </a:p>
        </p:txBody>
      </p:sp>
      <p:sp>
        <p:nvSpPr>
          <p:cNvPr id="3" name="Tijdelijke aanduiding voor inhoud 2">
            <a:extLst>
              <a:ext uri="{FF2B5EF4-FFF2-40B4-BE49-F238E27FC236}">
                <a16:creationId xmlns:a16="http://schemas.microsoft.com/office/drawing/2014/main" id="{918EE590-B14D-4896-9D89-CFEFAE107E7C}"/>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37FAB8FA-36C0-4EB4-9E07-8E61DF7286A9}"/>
              </a:ext>
            </a:extLst>
          </p:cNvPr>
          <p:cNvSpPr>
            <a:spLocks noGrp="1"/>
          </p:cNvSpPr>
          <p:nvPr>
            <p:ph type="sldNum" sz="quarter" idx="12"/>
          </p:nvPr>
        </p:nvSpPr>
        <p:spPr/>
        <p:txBody>
          <a:bodyPr/>
          <a:lstStyle/>
          <a:p>
            <a:fld id="{0A390539-1FFD-4E1A-8447-2B1247AD4F0B}" type="slidenum">
              <a:rPr lang="nl-NL" smtClean="0"/>
              <a:t>10</a:t>
            </a:fld>
            <a:endParaRPr lang="nl-NL"/>
          </a:p>
        </p:txBody>
      </p:sp>
      <p:graphicFrame>
        <p:nvGraphicFramePr>
          <p:cNvPr id="5" name="Tabel 4">
            <a:extLst>
              <a:ext uri="{FF2B5EF4-FFF2-40B4-BE49-F238E27FC236}">
                <a16:creationId xmlns:a16="http://schemas.microsoft.com/office/drawing/2014/main" id="{10A6E12D-EDD9-4C32-A384-CC3E70078781}"/>
              </a:ext>
            </a:extLst>
          </p:cNvPr>
          <p:cNvGraphicFramePr>
            <a:graphicFrameLocks noGrp="1"/>
          </p:cNvGraphicFramePr>
          <p:nvPr>
            <p:extLst>
              <p:ext uri="{D42A27DB-BD31-4B8C-83A1-F6EECF244321}">
                <p14:modId xmlns:p14="http://schemas.microsoft.com/office/powerpoint/2010/main" val="1176899737"/>
              </p:ext>
            </p:extLst>
          </p:nvPr>
        </p:nvGraphicFramePr>
        <p:xfrm>
          <a:off x="892175" y="2167704"/>
          <a:ext cx="10515599" cy="3297026"/>
        </p:xfrm>
        <a:graphic>
          <a:graphicData uri="http://schemas.openxmlformats.org/drawingml/2006/table">
            <a:tbl>
              <a:tblPr firstRow="1" firstCol="1" bandRow="1">
                <a:tableStyleId>{5C22544A-7EE6-4342-B048-85BDC9FD1C3A}</a:tableStyleId>
              </a:tblPr>
              <a:tblGrid>
                <a:gridCol w="2155817">
                  <a:extLst>
                    <a:ext uri="{9D8B030D-6E8A-4147-A177-3AD203B41FA5}">
                      <a16:colId xmlns:a16="http://schemas.microsoft.com/office/drawing/2014/main" val="1679768780"/>
                    </a:ext>
                  </a:extLst>
                </a:gridCol>
                <a:gridCol w="4411755">
                  <a:extLst>
                    <a:ext uri="{9D8B030D-6E8A-4147-A177-3AD203B41FA5}">
                      <a16:colId xmlns:a16="http://schemas.microsoft.com/office/drawing/2014/main" val="3228087893"/>
                    </a:ext>
                  </a:extLst>
                </a:gridCol>
                <a:gridCol w="3948027">
                  <a:extLst>
                    <a:ext uri="{9D8B030D-6E8A-4147-A177-3AD203B41FA5}">
                      <a16:colId xmlns:a16="http://schemas.microsoft.com/office/drawing/2014/main" val="654077466"/>
                    </a:ext>
                  </a:extLst>
                </a:gridCol>
              </a:tblGrid>
              <a:tr h="0">
                <a:tc gridSpan="3">
                  <a:txBody>
                    <a:bodyPr/>
                    <a:lstStyle/>
                    <a:p>
                      <a:pPr algn="l">
                        <a:lnSpc>
                          <a:spcPct val="125000"/>
                        </a:lnSpc>
                        <a:spcAft>
                          <a:spcPts val="800"/>
                        </a:spcAft>
                      </a:pPr>
                      <a:r>
                        <a:rPr lang="nl-NL" sz="2200" dirty="0">
                          <a:solidFill>
                            <a:schemeClr val="tx1"/>
                          </a:solidFill>
                          <a:effectLst/>
                          <a:latin typeface="Franklin Gothic Book" panose="020B0503020102020204" pitchFamily="34" charset="0"/>
                        </a:rPr>
                        <a:t>Trofische interacties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a:p>
                  </a:txBody>
                  <a:tcPr/>
                </a:tc>
                <a:tc hMerge="1">
                  <a:txBody>
                    <a:bodyPr/>
                    <a:lstStyle/>
                    <a:p>
                      <a:pPr algn="l">
                        <a:lnSpc>
                          <a:spcPct val="125000"/>
                        </a:lnSpc>
                        <a:spcAft>
                          <a:spcPts val="800"/>
                        </a:spcAft>
                      </a:pPr>
                      <a:r>
                        <a:rPr lang="nl-NL" sz="1800" dirty="0">
                          <a:effectLst/>
                          <a:latin typeface="Franklin Gothic Book" panose="020B0503020102020204" pitchFamily="34" charset="0"/>
                        </a:rPr>
                        <a:t> </a:t>
                      </a:r>
                      <a:endParaRPr lang="nl-NL" sz="1800" dirty="0">
                        <a:effectLst/>
                        <a:latin typeface="Franklin Gothic Book" panose="020B0503020102020204" pitchFamily="34" charset="0"/>
                        <a:ea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4096624"/>
                  </a:ext>
                </a:extLst>
              </a:tr>
              <a:tr h="352855">
                <a:tc>
                  <a:txBody>
                    <a:bodyPr/>
                    <a:lstStyle/>
                    <a:p>
                      <a:pPr algn="l">
                        <a:lnSpc>
                          <a:spcPct val="125000"/>
                        </a:lnSpc>
                        <a:spcAft>
                          <a:spcPts val="800"/>
                        </a:spcAft>
                      </a:pPr>
                      <a:r>
                        <a:rPr lang="nl-NL" sz="1800" dirty="0">
                          <a:solidFill>
                            <a:schemeClr val="tx1"/>
                          </a:solidFill>
                          <a:effectLst/>
                          <a:latin typeface="+mn-lt"/>
                        </a:rPr>
                        <a:t>kenmerk</a:t>
                      </a:r>
                      <a:endParaRPr lang="nl-NL" sz="1800" dirty="0">
                        <a:solidFill>
                          <a:schemeClr val="tx1"/>
                        </a:solidFill>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25000"/>
                        </a:lnSpc>
                        <a:spcAft>
                          <a:spcPts val="800"/>
                        </a:spcAft>
                      </a:pPr>
                      <a:r>
                        <a:rPr lang="nl-NL" sz="1800" b="1" dirty="0">
                          <a:effectLst/>
                          <a:latin typeface="+mn-lt"/>
                        </a:rPr>
                        <a:t>parameter(s)</a:t>
                      </a:r>
                      <a:endParaRPr lang="nl-NL" sz="1800" b="1" dirty="0">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lnSpc>
                          <a:spcPct val="125000"/>
                        </a:lnSpc>
                        <a:spcAft>
                          <a:spcPts val="800"/>
                        </a:spcAft>
                      </a:pPr>
                      <a:r>
                        <a:rPr lang="nl-NL" sz="1800" b="1" dirty="0">
                          <a:effectLst/>
                          <a:latin typeface="+mn-lt"/>
                        </a:rPr>
                        <a:t>kritische waarde per parameter</a:t>
                      </a:r>
                      <a:endParaRPr lang="nl-NL" sz="1800" b="1" dirty="0">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88987020"/>
                  </a:ext>
                </a:extLst>
              </a:tr>
              <a:tr h="366512">
                <a:tc>
                  <a:txBody>
                    <a:bodyPr/>
                    <a:lstStyle/>
                    <a:p>
                      <a:pPr algn="l">
                        <a:lnSpc>
                          <a:spcPct val="125000"/>
                        </a:lnSpc>
                        <a:spcAft>
                          <a:spcPts val="800"/>
                        </a:spcAft>
                      </a:pPr>
                      <a:r>
                        <a:rPr lang="nl-NL" sz="1600" dirty="0">
                          <a:solidFill>
                            <a:schemeClr val="tx1"/>
                          </a:solidFill>
                          <a:effectLst/>
                          <a:latin typeface="+mn-lt"/>
                          <a:ea typeface="Arial" panose="020B0604020202020204" pitchFamily="34" charset="0"/>
                        </a:rPr>
                        <a:t>Keteneffect predatie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Aandeel </a:t>
                      </a:r>
                      <a:r>
                        <a:rPr lang="nl-NL" sz="1600" dirty="0" err="1">
                          <a:effectLst/>
                          <a:latin typeface="+mn-lt"/>
                          <a:ea typeface="Arial" panose="020B0604020202020204" pitchFamily="34" charset="0"/>
                        </a:rPr>
                        <a:t>mesopredatoren</a:t>
                      </a:r>
                      <a:r>
                        <a:rPr lang="nl-NL" sz="1600" dirty="0">
                          <a:effectLst/>
                          <a:latin typeface="+mn-lt"/>
                          <a:ea typeface="Arial" panose="020B0604020202020204" pitchFamily="34" charset="0"/>
                        </a:rPr>
                        <a:t> (i, ii, iii)</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25% [check] van de primaire productie</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6098586"/>
                  </a:ext>
                </a:extLst>
              </a:tr>
              <a:tr h="366512">
                <a:tc>
                  <a:txBody>
                    <a:bodyPr/>
                    <a:lstStyle/>
                    <a:p>
                      <a:pPr algn="l">
                        <a:lnSpc>
                          <a:spcPct val="125000"/>
                        </a:lnSpc>
                      </a:pPr>
                      <a:endParaRPr lang="nl-NL" sz="16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Aandeel toppredatoren (i, ii, iii)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10% [check]  van de primaire productie</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456262"/>
                  </a:ext>
                </a:extLst>
              </a:tr>
              <a:tr h="366512">
                <a:tc>
                  <a:txBody>
                    <a:bodyPr/>
                    <a:lstStyle/>
                    <a:p>
                      <a:pPr algn="l">
                        <a:lnSpc>
                          <a:spcPct val="125000"/>
                        </a:lnSpc>
                      </a:pPr>
                      <a:endParaRPr lang="nl-NL" sz="16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Ruimtelijke verdeling </a:t>
                      </a:r>
                      <a:r>
                        <a:rPr lang="nl-NL" sz="1600" dirty="0" err="1">
                          <a:effectLst/>
                          <a:latin typeface="+mn-lt"/>
                          <a:ea typeface="Arial" panose="020B0604020202020204" pitchFamily="34" charset="0"/>
                        </a:rPr>
                        <a:t>mesopredatoren</a:t>
                      </a:r>
                      <a:r>
                        <a:rPr lang="nl-NL" sz="1600" dirty="0">
                          <a:effectLst/>
                          <a:latin typeface="+mn-lt"/>
                          <a:ea typeface="Arial" panose="020B0604020202020204" pitchFamily="34" charset="0"/>
                        </a:rPr>
                        <a:t> (ii, iii)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In alle delen van de Waddenzee</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493948"/>
                  </a:ext>
                </a:extLst>
              </a:tr>
              <a:tr h="366512">
                <a:tc>
                  <a:txBody>
                    <a:bodyPr/>
                    <a:lstStyle/>
                    <a:p>
                      <a:pPr algn="l">
                        <a:lnSpc>
                          <a:spcPct val="125000"/>
                        </a:lnSpc>
                      </a:pPr>
                      <a:endParaRPr lang="nl-NL" sz="16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Ruimtelijke verdeling toppredatoren (ii, iii)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Rust voor foerageren gebieden dieper 2mLAT</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7609375"/>
                  </a:ext>
                </a:extLst>
              </a:tr>
              <a:tr h="366512">
                <a:tc>
                  <a:txBody>
                    <a:bodyPr/>
                    <a:lstStyle/>
                    <a:p>
                      <a:pPr algn="l">
                        <a:lnSpc>
                          <a:spcPct val="125000"/>
                        </a:lnSpc>
                      </a:pPr>
                      <a:endParaRPr lang="nl-NL" sz="16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Doorzicht (i)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Voldoende doorzicht voor zichtjagers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896997"/>
                  </a:ext>
                </a:extLst>
              </a:tr>
              <a:tr h="366512">
                <a:tc>
                  <a:txBody>
                    <a:bodyPr/>
                    <a:lstStyle/>
                    <a:p>
                      <a:pPr algn="l">
                        <a:lnSpc>
                          <a:spcPct val="125000"/>
                        </a:lnSpc>
                      </a:pPr>
                      <a:r>
                        <a:rPr lang="nl-NL" sz="1600" dirty="0">
                          <a:solidFill>
                            <a:schemeClr val="tx1"/>
                          </a:solidFill>
                          <a:effectLst/>
                          <a:latin typeface="+mn-lt"/>
                        </a:rPr>
                        <a:t>Trofische interacties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Aantal zelfstandige trofische interacties (iii)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5 of meer tussen 2 functionele groepen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656778"/>
                  </a:ext>
                </a:extLst>
              </a:tr>
              <a:tr h="366512">
                <a:tc>
                  <a:txBody>
                    <a:bodyPr/>
                    <a:lstStyle/>
                    <a:p>
                      <a:pPr algn="l">
                        <a:lnSpc>
                          <a:spcPct val="125000"/>
                        </a:lnSpc>
                      </a:pPr>
                      <a:endParaRPr lang="nl-NL" sz="16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Verstoringen interacties (i)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Alleen natuurlijk met natuurlijke intervallen.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733376"/>
                  </a:ext>
                </a:extLst>
              </a:tr>
            </a:tbl>
          </a:graphicData>
        </a:graphic>
      </p:graphicFrame>
      <p:sp>
        <p:nvSpPr>
          <p:cNvPr id="6" name="Ovaal 5">
            <a:extLst>
              <a:ext uri="{FF2B5EF4-FFF2-40B4-BE49-F238E27FC236}">
                <a16:creationId xmlns:a16="http://schemas.microsoft.com/office/drawing/2014/main" id="{D1CAAA05-7314-40ED-9595-25CA69604D35}"/>
              </a:ext>
            </a:extLst>
          </p:cNvPr>
          <p:cNvSpPr/>
          <p:nvPr/>
        </p:nvSpPr>
        <p:spPr>
          <a:xfrm>
            <a:off x="206705" y="938464"/>
            <a:ext cx="561476" cy="5730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5</a:t>
            </a:r>
            <a:endParaRPr lang="nl-NL" sz="3200" dirty="0"/>
          </a:p>
        </p:txBody>
      </p:sp>
    </p:spTree>
    <p:extLst>
      <p:ext uri="{BB962C8B-B14F-4D97-AF65-F5344CB8AC3E}">
        <p14:creationId xmlns:p14="http://schemas.microsoft.com/office/powerpoint/2010/main" val="31251014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5FE8A-5006-46A7-9B74-25C10C3EA007}"/>
              </a:ext>
            </a:extLst>
          </p:cNvPr>
          <p:cNvSpPr>
            <a:spLocks noGrp="1"/>
          </p:cNvSpPr>
          <p:nvPr>
            <p:ph type="title"/>
          </p:nvPr>
        </p:nvSpPr>
        <p:spPr/>
        <p:txBody>
          <a:bodyPr/>
          <a:lstStyle/>
          <a:p>
            <a:r>
              <a:rPr lang="nl-NL" dirty="0"/>
              <a:t>Denkrichting beleid - Verkenning mogelijke ruimte voor ‘nieuw’ beleid</a:t>
            </a:r>
          </a:p>
        </p:txBody>
      </p:sp>
      <p:sp>
        <p:nvSpPr>
          <p:cNvPr id="3" name="Tijdelijke aanduiding voor inhoud 2">
            <a:extLst>
              <a:ext uri="{FF2B5EF4-FFF2-40B4-BE49-F238E27FC236}">
                <a16:creationId xmlns:a16="http://schemas.microsoft.com/office/drawing/2014/main" id="{737334CC-2742-45FD-B661-FF8DCBB71BD4}"/>
              </a:ext>
            </a:extLst>
          </p:cNvPr>
          <p:cNvSpPr>
            <a:spLocks noGrp="1"/>
          </p:cNvSpPr>
          <p:nvPr>
            <p:ph idx="1"/>
          </p:nvPr>
        </p:nvSpPr>
        <p:spPr>
          <a:xfrm>
            <a:off x="892185" y="1813320"/>
            <a:ext cx="5203814" cy="4351338"/>
          </a:xfrm>
        </p:spPr>
        <p:txBody>
          <a:bodyPr>
            <a:normAutofit/>
          </a:bodyPr>
          <a:lstStyle/>
          <a:p>
            <a:endParaRPr lang="nl-NL" dirty="0"/>
          </a:p>
          <a:p>
            <a:r>
              <a:rPr lang="nl-NL" dirty="0"/>
              <a:t>Uitkomsten verkenning A&amp;W:</a:t>
            </a:r>
          </a:p>
          <a:p>
            <a:pPr marL="285750" indent="-285750" algn="l">
              <a:buFontTx/>
              <a:buChar char="-"/>
            </a:pPr>
            <a:r>
              <a:rPr lang="nl-NL" sz="1800" b="0" i="0" u="none" strike="noStrike" baseline="0" dirty="0">
                <a:solidFill>
                  <a:srgbClr val="000000"/>
                </a:solidFill>
                <a:latin typeface="+mn-lt"/>
              </a:rPr>
              <a:t>Ecosysteembenadering zit niet in bestaande instrumenten (N2000 en KRW)</a:t>
            </a:r>
          </a:p>
          <a:p>
            <a:pPr marL="285750" indent="-285750" algn="l">
              <a:buFontTx/>
              <a:buChar char="-"/>
            </a:pPr>
            <a:r>
              <a:rPr lang="nl-NL" sz="1800" dirty="0">
                <a:solidFill>
                  <a:srgbClr val="000000"/>
                </a:solidFill>
                <a:latin typeface="+mn-lt"/>
              </a:rPr>
              <a:t>K</a:t>
            </a:r>
            <a:r>
              <a:rPr lang="nl-NL" sz="1800" b="0" i="0" u="none" strike="noStrike" baseline="0" dirty="0">
                <a:solidFill>
                  <a:srgbClr val="000000"/>
                </a:solidFill>
                <a:latin typeface="+mn-lt"/>
              </a:rPr>
              <a:t>ansen benutten uit verdragen, zoals OSPAR </a:t>
            </a:r>
          </a:p>
          <a:p>
            <a:pPr marL="285750" indent="-285750" algn="l">
              <a:buFontTx/>
              <a:buChar char="-"/>
            </a:pPr>
            <a:r>
              <a:rPr lang="nl-NL" sz="1800" b="0" i="0" u="none" strike="noStrike" baseline="0" dirty="0">
                <a:solidFill>
                  <a:srgbClr val="000000"/>
                </a:solidFill>
                <a:latin typeface="+mn-lt"/>
              </a:rPr>
              <a:t>Overnemen KRM systematiek om doelen te halen</a:t>
            </a:r>
          </a:p>
          <a:p>
            <a:pPr marL="285750" indent="-285750" algn="l">
              <a:buFontTx/>
              <a:buChar char="-"/>
            </a:pPr>
            <a:endParaRPr lang="nl-NL" sz="1800" dirty="0">
              <a:solidFill>
                <a:srgbClr val="000000"/>
              </a:solidFill>
              <a:latin typeface="+mn-lt"/>
            </a:endParaRPr>
          </a:p>
          <a:p>
            <a:pPr algn="l"/>
            <a:r>
              <a:rPr lang="nl-NL" sz="1800" b="1" dirty="0">
                <a:solidFill>
                  <a:srgbClr val="E7904E"/>
                </a:solidFill>
                <a:latin typeface="+mn-lt"/>
              </a:rPr>
              <a:t>Onze vraag hier is: </a:t>
            </a:r>
          </a:p>
          <a:p>
            <a:pPr algn="l"/>
            <a:r>
              <a:rPr lang="nl-NL" sz="1800" b="1" dirty="0">
                <a:solidFill>
                  <a:srgbClr val="E7904E"/>
                </a:solidFill>
                <a:latin typeface="+mn-lt"/>
              </a:rPr>
              <a:t>Wat kunnen we met de KRM en OSPAR systematiek voor de beleidsmatige verankering van het Streefbeeld Onderwaternatuur</a:t>
            </a:r>
            <a:endParaRPr lang="nl-NL" sz="1800" b="1" i="0" u="none" strike="noStrike" baseline="0" dirty="0">
              <a:solidFill>
                <a:srgbClr val="E7904E"/>
              </a:solidFill>
              <a:latin typeface="+mn-lt"/>
            </a:endParaRPr>
          </a:p>
          <a:p>
            <a:pPr marL="285750" indent="-285750" algn="l">
              <a:buFontTx/>
              <a:buChar char="-"/>
            </a:pPr>
            <a:endParaRPr lang="nl-NL" sz="1800" b="0" i="0" u="none" strike="noStrike" baseline="0" dirty="0">
              <a:solidFill>
                <a:srgbClr val="000000"/>
              </a:solidFill>
              <a:latin typeface="+mn-lt"/>
            </a:endParaRPr>
          </a:p>
          <a:p>
            <a:endParaRPr lang="nl-NL" dirty="0"/>
          </a:p>
        </p:txBody>
      </p:sp>
      <p:sp>
        <p:nvSpPr>
          <p:cNvPr id="4" name="Tijdelijke aanduiding voor dianummer 3">
            <a:extLst>
              <a:ext uri="{FF2B5EF4-FFF2-40B4-BE49-F238E27FC236}">
                <a16:creationId xmlns:a16="http://schemas.microsoft.com/office/drawing/2014/main" id="{61D1ACCE-3186-4681-A948-BD3936D4C347}"/>
              </a:ext>
            </a:extLst>
          </p:cNvPr>
          <p:cNvSpPr>
            <a:spLocks noGrp="1"/>
          </p:cNvSpPr>
          <p:nvPr>
            <p:ph type="sldNum" sz="quarter" idx="12"/>
          </p:nvPr>
        </p:nvSpPr>
        <p:spPr/>
        <p:txBody>
          <a:bodyPr/>
          <a:lstStyle/>
          <a:p>
            <a:fld id="{0A390539-1FFD-4E1A-8447-2B1247AD4F0B}" type="slidenum">
              <a:rPr lang="nl-NL" smtClean="0"/>
              <a:t>11</a:t>
            </a:fld>
            <a:endParaRPr lang="nl-NL"/>
          </a:p>
        </p:txBody>
      </p:sp>
      <p:sp>
        <p:nvSpPr>
          <p:cNvPr id="7" name="Tekstvak 6">
            <a:extLst>
              <a:ext uri="{FF2B5EF4-FFF2-40B4-BE49-F238E27FC236}">
                <a16:creationId xmlns:a16="http://schemas.microsoft.com/office/drawing/2014/main" id="{DF5382D9-60DD-46BB-834C-29108BD62CB8}"/>
              </a:ext>
            </a:extLst>
          </p:cNvPr>
          <p:cNvSpPr txBox="1"/>
          <p:nvPr/>
        </p:nvSpPr>
        <p:spPr>
          <a:xfrm>
            <a:off x="6696083" y="5110958"/>
            <a:ext cx="5360450" cy="738664"/>
          </a:xfrm>
          <a:prstGeom prst="rect">
            <a:avLst/>
          </a:prstGeom>
          <a:noFill/>
        </p:spPr>
        <p:txBody>
          <a:bodyPr wrap="square">
            <a:spAutoFit/>
          </a:bodyPr>
          <a:lstStyle/>
          <a:p>
            <a:r>
              <a:rPr lang="nl-NL" sz="1400" dirty="0"/>
              <a:t>Handelingsperspectief concretisering streefbeeld onderwaternatuur Waddenzee, analyse ten aanzien van het beleid en juridisch domein (A&amp;W, 2021) </a:t>
            </a:r>
          </a:p>
        </p:txBody>
      </p:sp>
      <p:pic>
        <p:nvPicPr>
          <p:cNvPr id="9" name="Afbeelding 8">
            <a:extLst>
              <a:ext uri="{FF2B5EF4-FFF2-40B4-BE49-F238E27FC236}">
                <a16:creationId xmlns:a16="http://schemas.microsoft.com/office/drawing/2014/main" id="{263B8120-E03A-41CB-B5E0-E104ACD4DA7E}"/>
              </a:ext>
            </a:extLst>
          </p:cNvPr>
          <p:cNvPicPr>
            <a:picLocks noChangeAspect="1"/>
          </p:cNvPicPr>
          <p:nvPr/>
        </p:nvPicPr>
        <p:blipFill>
          <a:blip r:embed="rId3"/>
          <a:stretch>
            <a:fillRect/>
          </a:stretch>
        </p:blipFill>
        <p:spPr>
          <a:xfrm>
            <a:off x="6106159" y="1460499"/>
            <a:ext cx="6278701" cy="3669199"/>
          </a:xfrm>
          <a:prstGeom prst="rect">
            <a:avLst/>
          </a:prstGeom>
        </p:spPr>
      </p:pic>
    </p:spTree>
    <p:extLst>
      <p:ext uri="{BB962C8B-B14F-4D97-AF65-F5344CB8AC3E}">
        <p14:creationId xmlns:p14="http://schemas.microsoft.com/office/powerpoint/2010/main" val="4377792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3E184-B9FE-411F-A16A-7E437F62E698}"/>
              </a:ext>
            </a:extLst>
          </p:cNvPr>
          <p:cNvSpPr>
            <a:spLocks noGrp="1"/>
          </p:cNvSpPr>
          <p:nvPr>
            <p:ph type="title"/>
          </p:nvPr>
        </p:nvSpPr>
        <p:spPr/>
        <p:txBody>
          <a:bodyPr/>
          <a:lstStyle/>
          <a:p>
            <a:r>
              <a:rPr lang="nl-NL" dirty="0"/>
              <a:t>KRM descriptoren die we gaan uitwerken</a:t>
            </a:r>
          </a:p>
        </p:txBody>
      </p:sp>
      <p:sp>
        <p:nvSpPr>
          <p:cNvPr id="3" name="Tijdelijke aanduiding voor inhoud 2">
            <a:extLst>
              <a:ext uri="{FF2B5EF4-FFF2-40B4-BE49-F238E27FC236}">
                <a16:creationId xmlns:a16="http://schemas.microsoft.com/office/drawing/2014/main" id="{FC96AE30-F3E2-4C41-8441-3B071973A6AC}"/>
              </a:ext>
            </a:extLst>
          </p:cNvPr>
          <p:cNvSpPr>
            <a:spLocks noGrp="1"/>
          </p:cNvSpPr>
          <p:nvPr>
            <p:ph idx="1"/>
          </p:nvPr>
        </p:nvSpPr>
        <p:spPr/>
        <p:txBody>
          <a:bodyPr>
            <a:normAutofit lnSpcReduction="10000"/>
          </a:bodyPr>
          <a:lstStyle/>
          <a:p>
            <a:r>
              <a:rPr lang="nl-NL" dirty="0"/>
              <a:t>D1    Biodiversiteit</a:t>
            </a:r>
          </a:p>
          <a:p>
            <a:r>
              <a:rPr lang="nl-NL" dirty="0"/>
              <a:t>De biologische diversiteit wordt behouden. De kwaliteit en het voorkomen van </a:t>
            </a:r>
            <a:r>
              <a:rPr lang="nl-NL" dirty="0" err="1"/>
              <a:t>habitats</a:t>
            </a:r>
            <a:r>
              <a:rPr lang="nl-NL" dirty="0"/>
              <a:t> en de verspreiding en dichtheid van soorten zijn in overeenstemming met de heersende </a:t>
            </a:r>
            <a:r>
              <a:rPr lang="nl-NL" dirty="0" err="1"/>
              <a:t>fysiografische</a:t>
            </a:r>
            <a:r>
              <a:rPr lang="nl-NL" dirty="0"/>
              <a:t>, geografische en klimatologische omstandigheden.</a:t>
            </a:r>
          </a:p>
          <a:p>
            <a:endParaRPr lang="nl-NL" dirty="0"/>
          </a:p>
          <a:p>
            <a:r>
              <a:rPr lang="nl-NL" dirty="0"/>
              <a:t>D4    </a:t>
            </a:r>
            <a:r>
              <a:rPr lang="nl-NL" dirty="0" err="1"/>
              <a:t>Voedselweb</a:t>
            </a:r>
            <a:endParaRPr lang="nl-NL" dirty="0"/>
          </a:p>
          <a:p>
            <a:r>
              <a:rPr lang="nl-NL" dirty="0"/>
              <a:t>Alle elementen van de mariene voedselketens, voor zover deze bekend zijn, komen voor in normale dichtheden en diversiteit en op niveaus die de dichtheid van de soorten op lange termijn en het behoud van hun volledige voortplantingsvermogen garanderen.</a:t>
            </a:r>
          </a:p>
          <a:p>
            <a:endParaRPr lang="nl-NL" dirty="0"/>
          </a:p>
          <a:p>
            <a:r>
              <a:rPr lang="nl-NL" dirty="0"/>
              <a:t>D6    Bodemintegriteit</a:t>
            </a:r>
          </a:p>
          <a:p>
            <a:r>
              <a:rPr lang="nl-NL" dirty="0"/>
              <a:t>Integriteit van de zeebodem is zodanig dat de structuur en de functies van de ecosystemen gewaarborgd zijn en dat met name </a:t>
            </a:r>
            <a:r>
              <a:rPr lang="nl-NL" dirty="0" err="1"/>
              <a:t>bentische</a:t>
            </a:r>
            <a:r>
              <a:rPr lang="nl-NL" dirty="0"/>
              <a:t> ecosystemen niet onevenredig worden aangetast.</a:t>
            </a:r>
          </a:p>
        </p:txBody>
      </p:sp>
      <p:sp>
        <p:nvSpPr>
          <p:cNvPr id="4" name="Tijdelijke aanduiding voor dianummer 3">
            <a:extLst>
              <a:ext uri="{FF2B5EF4-FFF2-40B4-BE49-F238E27FC236}">
                <a16:creationId xmlns:a16="http://schemas.microsoft.com/office/drawing/2014/main" id="{D68F36B0-96A3-4B7C-A126-E6A4E8E96B19}"/>
              </a:ext>
            </a:extLst>
          </p:cNvPr>
          <p:cNvSpPr>
            <a:spLocks noGrp="1"/>
          </p:cNvSpPr>
          <p:nvPr>
            <p:ph type="sldNum" sz="quarter" idx="12"/>
          </p:nvPr>
        </p:nvSpPr>
        <p:spPr/>
        <p:txBody>
          <a:bodyPr/>
          <a:lstStyle/>
          <a:p>
            <a:fld id="{0A390539-1FFD-4E1A-8447-2B1247AD4F0B}" type="slidenum">
              <a:rPr lang="nl-NL" smtClean="0"/>
              <a:t>12</a:t>
            </a:fld>
            <a:endParaRPr lang="nl-NL"/>
          </a:p>
        </p:txBody>
      </p:sp>
    </p:spTree>
    <p:extLst>
      <p:ext uri="{BB962C8B-B14F-4D97-AF65-F5344CB8AC3E}">
        <p14:creationId xmlns:p14="http://schemas.microsoft.com/office/powerpoint/2010/main" val="18320512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667F1-3458-48E8-A072-1A85C255ED1C}"/>
              </a:ext>
            </a:extLst>
          </p:cNvPr>
          <p:cNvSpPr>
            <a:spLocks noGrp="1"/>
          </p:cNvSpPr>
          <p:nvPr>
            <p:ph type="title"/>
          </p:nvPr>
        </p:nvSpPr>
        <p:spPr/>
        <p:txBody>
          <a:bodyPr/>
          <a:lstStyle/>
          <a:p>
            <a:r>
              <a:rPr lang="nl-NL" dirty="0"/>
              <a:t>Vragen voor de werkgroepen</a:t>
            </a:r>
          </a:p>
        </p:txBody>
      </p:sp>
      <p:sp>
        <p:nvSpPr>
          <p:cNvPr id="3" name="Tijdelijke aanduiding voor inhoud 2">
            <a:extLst>
              <a:ext uri="{FF2B5EF4-FFF2-40B4-BE49-F238E27FC236}">
                <a16:creationId xmlns:a16="http://schemas.microsoft.com/office/drawing/2014/main" id="{98828E1E-6743-455B-B5C0-5CDF626777A5}"/>
              </a:ext>
            </a:extLst>
          </p:cNvPr>
          <p:cNvSpPr>
            <a:spLocks noGrp="1"/>
          </p:cNvSpPr>
          <p:nvPr>
            <p:ph idx="1"/>
          </p:nvPr>
        </p:nvSpPr>
        <p:spPr/>
        <p:txBody>
          <a:bodyPr>
            <a:normAutofit/>
          </a:bodyPr>
          <a:lstStyle/>
          <a:p>
            <a:pPr marL="457200" indent="-457200">
              <a:buAutoNum type="arabicParenR"/>
            </a:pPr>
            <a:r>
              <a:rPr lang="nl-NL" sz="2800" dirty="0"/>
              <a:t>Is de descriptor een goede beschrijving voor de Waddenzee</a:t>
            </a:r>
          </a:p>
          <a:p>
            <a:pPr marL="457200" indent="-457200">
              <a:buAutoNum type="arabicParenR"/>
            </a:pPr>
            <a:endParaRPr lang="nl-NL" sz="2800" dirty="0"/>
          </a:p>
          <a:p>
            <a:pPr marL="457200" indent="-457200">
              <a:buAutoNum type="arabicParenR"/>
            </a:pPr>
            <a:r>
              <a:rPr lang="nl-NL" sz="2800" dirty="0"/>
              <a:t>Is de descriptor van toegevoegde waarde op het bestaande beleid en beheerkader in de Waddenzee</a:t>
            </a:r>
          </a:p>
        </p:txBody>
      </p:sp>
      <p:sp>
        <p:nvSpPr>
          <p:cNvPr id="4" name="Tijdelijke aanduiding voor dianummer 3">
            <a:extLst>
              <a:ext uri="{FF2B5EF4-FFF2-40B4-BE49-F238E27FC236}">
                <a16:creationId xmlns:a16="http://schemas.microsoft.com/office/drawing/2014/main" id="{804A03E6-E942-4FC4-9491-F86599F39AA8}"/>
              </a:ext>
            </a:extLst>
          </p:cNvPr>
          <p:cNvSpPr>
            <a:spLocks noGrp="1"/>
          </p:cNvSpPr>
          <p:nvPr>
            <p:ph type="sldNum" sz="quarter" idx="12"/>
          </p:nvPr>
        </p:nvSpPr>
        <p:spPr/>
        <p:txBody>
          <a:bodyPr/>
          <a:lstStyle/>
          <a:p>
            <a:fld id="{0A390539-1FFD-4E1A-8447-2B1247AD4F0B}" type="slidenum">
              <a:rPr lang="nl-NL" smtClean="0"/>
              <a:t>13</a:t>
            </a:fld>
            <a:endParaRPr lang="nl-NL"/>
          </a:p>
        </p:txBody>
      </p:sp>
    </p:spTree>
    <p:extLst>
      <p:ext uri="{BB962C8B-B14F-4D97-AF65-F5344CB8AC3E}">
        <p14:creationId xmlns:p14="http://schemas.microsoft.com/office/powerpoint/2010/main" val="42784966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DBA4F-33B5-4571-8A10-FF5A72F57419}"/>
              </a:ext>
            </a:extLst>
          </p:cNvPr>
          <p:cNvSpPr>
            <a:spLocks noGrp="1"/>
          </p:cNvSpPr>
          <p:nvPr>
            <p:ph type="title"/>
          </p:nvPr>
        </p:nvSpPr>
        <p:spPr/>
        <p:txBody>
          <a:bodyPr/>
          <a:lstStyle/>
          <a:p>
            <a:endParaRPr lang="nl-NL" dirty="0"/>
          </a:p>
        </p:txBody>
      </p:sp>
      <p:sp>
        <p:nvSpPr>
          <p:cNvPr id="4" name="Tijdelijke aanduiding voor dianummer 3">
            <a:extLst>
              <a:ext uri="{FF2B5EF4-FFF2-40B4-BE49-F238E27FC236}">
                <a16:creationId xmlns:a16="http://schemas.microsoft.com/office/drawing/2014/main" id="{5C0F4BDA-A7FA-4046-A945-DF2666DB1062}"/>
              </a:ext>
            </a:extLst>
          </p:cNvPr>
          <p:cNvSpPr>
            <a:spLocks noGrp="1"/>
          </p:cNvSpPr>
          <p:nvPr>
            <p:ph type="sldNum" sz="quarter" idx="12"/>
          </p:nvPr>
        </p:nvSpPr>
        <p:spPr/>
        <p:txBody>
          <a:bodyPr/>
          <a:lstStyle/>
          <a:p>
            <a:fld id="{0A390539-1FFD-4E1A-8447-2B1247AD4F0B}" type="slidenum">
              <a:rPr lang="nl-NL" smtClean="0"/>
              <a:t>14</a:t>
            </a:fld>
            <a:endParaRPr lang="nl-NL"/>
          </a:p>
        </p:txBody>
      </p:sp>
      <p:pic>
        <p:nvPicPr>
          <p:cNvPr id="5" name="Tijdelijke aanduiding voor inhoud 4">
            <a:extLst>
              <a:ext uri="{FF2B5EF4-FFF2-40B4-BE49-F238E27FC236}">
                <a16:creationId xmlns:a16="http://schemas.microsoft.com/office/drawing/2014/main" id="{DE9EE7F0-64A1-4E3B-8253-482D357336B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1539" y="-7026"/>
            <a:ext cx="5588000" cy="6865026"/>
          </a:xfrm>
          <a:prstGeom prst="rect">
            <a:avLst/>
          </a:prstGeom>
          <a:noFill/>
        </p:spPr>
      </p:pic>
      <p:sp>
        <p:nvSpPr>
          <p:cNvPr id="6" name="Ovaal 5">
            <a:extLst>
              <a:ext uri="{FF2B5EF4-FFF2-40B4-BE49-F238E27FC236}">
                <a16:creationId xmlns:a16="http://schemas.microsoft.com/office/drawing/2014/main" id="{B0E3077A-2109-47C4-8C9E-5ABC76DB5505}"/>
              </a:ext>
            </a:extLst>
          </p:cNvPr>
          <p:cNvSpPr/>
          <p:nvPr/>
        </p:nvSpPr>
        <p:spPr>
          <a:xfrm>
            <a:off x="4056993" y="3237185"/>
            <a:ext cx="693683" cy="388884"/>
          </a:xfrm>
          <a:prstGeom prst="ellipse">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6EB49C73-1CA2-47E3-8E6D-74524FC746F7}"/>
              </a:ext>
            </a:extLst>
          </p:cNvPr>
          <p:cNvSpPr/>
          <p:nvPr/>
        </p:nvSpPr>
        <p:spPr>
          <a:xfrm>
            <a:off x="4056993" y="5236108"/>
            <a:ext cx="693683" cy="323864"/>
          </a:xfrm>
          <a:prstGeom prst="ellipse">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51B4E794-2DD3-4804-9342-F4A664A469E8}"/>
              </a:ext>
            </a:extLst>
          </p:cNvPr>
          <p:cNvSpPr/>
          <p:nvPr/>
        </p:nvSpPr>
        <p:spPr>
          <a:xfrm>
            <a:off x="3941380" y="3857297"/>
            <a:ext cx="956442" cy="1378811"/>
          </a:xfrm>
          <a:prstGeom prst="ellipse">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63719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FB549-10CC-41D3-A286-C53BA65540C4}"/>
              </a:ext>
            </a:extLst>
          </p:cNvPr>
          <p:cNvSpPr>
            <a:spLocks noGrp="1"/>
          </p:cNvSpPr>
          <p:nvPr>
            <p:ph type="title"/>
          </p:nvPr>
        </p:nvSpPr>
        <p:spPr/>
        <p:txBody>
          <a:bodyPr/>
          <a:lstStyle/>
          <a:p>
            <a:r>
              <a:rPr lang="nl-NL" dirty="0"/>
              <a:t>OSPAR (KRM) </a:t>
            </a:r>
            <a:r>
              <a:rPr lang="nl-NL" dirty="0" err="1"/>
              <a:t>Biodiversity</a:t>
            </a:r>
            <a:endParaRPr lang="nl-NL" dirty="0"/>
          </a:p>
        </p:txBody>
      </p:sp>
      <p:pic>
        <p:nvPicPr>
          <p:cNvPr id="6" name="Tijdelijke aanduiding voor inhoud 5">
            <a:extLst>
              <a:ext uri="{FF2B5EF4-FFF2-40B4-BE49-F238E27FC236}">
                <a16:creationId xmlns:a16="http://schemas.microsoft.com/office/drawing/2014/main" id="{7BB1DF2F-920A-46A7-97FF-E4FD4EB783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6811" y="1812925"/>
            <a:ext cx="6089030" cy="3666513"/>
          </a:xfrm>
        </p:spPr>
      </p:pic>
      <p:sp>
        <p:nvSpPr>
          <p:cNvPr id="4" name="Tijdelijke aanduiding voor dianummer 3">
            <a:extLst>
              <a:ext uri="{FF2B5EF4-FFF2-40B4-BE49-F238E27FC236}">
                <a16:creationId xmlns:a16="http://schemas.microsoft.com/office/drawing/2014/main" id="{F2BE095F-C039-4508-8249-1229808C2D60}"/>
              </a:ext>
            </a:extLst>
          </p:cNvPr>
          <p:cNvSpPr>
            <a:spLocks noGrp="1"/>
          </p:cNvSpPr>
          <p:nvPr>
            <p:ph type="sldNum" sz="quarter" idx="12"/>
          </p:nvPr>
        </p:nvSpPr>
        <p:spPr/>
        <p:txBody>
          <a:bodyPr/>
          <a:lstStyle/>
          <a:p>
            <a:fld id="{0A390539-1FFD-4E1A-8447-2B1247AD4F0B}" type="slidenum">
              <a:rPr lang="nl-NL" smtClean="0"/>
              <a:t>15</a:t>
            </a:fld>
            <a:endParaRPr lang="nl-NL"/>
          </a:p>
        </p:txBody>
      </p:sp>
      <p:sp>
        <p:nvSpPr>
          <p:cNvPr id="8" name="Tekstvak 7">
            <a:extLst>
              <a:ext uri="{FF2B5EF4-FFF2-40B4-BE49-F238E27FC236}">
                <a16:creationId xmlns:a16="http://schemas.microsoft.com/office/drawing/2014/main" id="{A670E96D-0BCE-4F8E-9101-20B7760DC6A1}"/>
              </a:ext>
            </a:extLst>
          </p:cNvPr>
          <p:cNvSpPr txBox="1"/>
          <p:nvPr/>
        </p:nvSpPr>
        <p:spPr>
          <a:xfrm>
            <a:off x="892184" y="5479438"/>
            <a:ext cx="10111095" cy="369332"/>
          </a:xfrm>
          <a:prstGeom prst="rect">
            <a:avLst/>
          </a:prstGeom>
          <a:noFill/>
        </p:spPr>
        <p:txBody>
          <a:bodyPr wrap="square">
            <a:spAutoFit/>
          </a:bodyPr>
          <a:lstStyle/>
          <a:p>
            <a:r>
              <a:rPr lang="nl-NL" dirty="0"/>
              <a:t>https://oap.ospar.org/en/ospar-assessments/intermediate-assessment-2017/biodiversity-status/</a:t>
            </a:r>
          </a:p>
        </p:txBody>
      </p:sp>
    </p:spTree>
    <p:extLst>
      <p:ext uri="{BB962C8B-B14F-4D97-AF65-F5344CB8AC3E}">
        <p14:creationId xmlns:p14="http://schemas.microsoft.com/office/powerpoint/2010/main" val="113777804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D31A0-F538-498F-B482-E50CF10A93DE}"/>
              </a:ext>
            </a:extLst>
          </p:cNvPr>
          <p:cNvSpPr>
            <a:spLocks noGrp="1"/>
          </p:cNvSpPr>
          <p:nvPr>
            <p:ph type="title"/>
          </p:nvPr>
        </p:nvSpPr>
        <p:spPr/>
        <p:txBody>
          <a:bodyPr/>
          <a:lstStyle/>
          <a:p>
            <a:r>
              <a:rPr lang="nl-NL" dirty="0"/>
              <a:t>GROEP 1 </a:t>
            </a:r>
            <a:r>
              <a:rPr lang="nl-NL" dirty="0" err="1"/>
              <a:t>Biodiversity</a:t>
            </a:r>
            <a:endParaRPr lang="nl-NL" dirty="0"/>
          </a:p>
        </p:txBody>
      </p:sp>
      <p:pic>
        <p:nvPicPr>
          <p:cNvPr id="6" name="Tijdelijke aanduiding voor inhoud 5">
            <a:extLst>
              <a:ext uri="{FF2B5EF4-FFF2-40B4-BE49-F238E27FC236}">
                <a16:creationId xmlns:a16="http://schemas.microsoft.com/office/drawing/2014/main" id="{C505181E-2742-48D4-8E5B-73867FF27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1916" y="1589405"/>
            <a:ext cx="6814964" cy="4075543"/>
          </a:xfrm>
        </p:spPr>
      </p:pic>
      <p:sp>
        <p:nvSpPr>
          <p:cNvPr id="4" name="Tijdelijke aanduiding voor dianummer 3">
            <a:extLst>
              <a:ext uri="{FF2B5EF4-FFF2-40B4-BE49-F238E27FC236}">
                <a16:creationId xmlns:a16="http://schemas.microsoft.com/office/drawing/2014/main" id="{52FEA95A-CB2E-4197-9696-EDBDE9D20BBE}"/>
              </a:ext>
            </a:extLst>
          </p:cNvPr>
          <p:cNvSpPr>
            <a:spLocks noGrp="1"/>
          </p:cNvSpPr>
          <p:nvPr>
            <p:ph type="sldNum" sz="quarter" idx="12"/>
          </p:nvPr>
        </p:nvSpPr>
        <p:spPr/>
        <p:txBody>
          <a:bodyPr/>
          <a:lstStyle/>
          <a:p>
            <a:fld id="{0A390539-1FFD-4E1A-8447-2B1247AD4F0B}" type="slidenum">
              <a:rPr lang="nl-NL" smtClean="0"/>
              <a:t>16</a:t>
            </a:fld>
            <a:endParaRPr lang="nl-NL"/>
          </a:p>
        </p:txBody>
      </p:sp>
      <p:sp>
        <p:nvSpPr>
          <p:cNvPr id="8" name="Tekstvak 7">
            <a:extLst>
              <a:ext uri="{FF2B5EF4-FFF2-40B4-BE49-F238E27FC236}">
                <a16:creationId xmlns:a16="http://schemas.microsoft.com/office/drawing/2014/main" id="{24DB06BA-907F-46C1-B0A4-F72C42AF877B}"/>
              </a:ext>
            </a:extLst>
          </p:cNvPr>
          <p:cNvSpPr txBox="1"/>
          <p:nvPr/>
        </p:nvSpPr>
        <p:spPr>
          <a:xfrm>
            <a:off x="1097280" y="5593476"/>
            <a:ext cx="9540240" cy="923330"/>
          </a:xfrm>
          <a:prstGeom prst="rect">
            <a:avLst/>
          </a:prstGeom>
          <a:noFill/>
        </p:spPr>
        <p:txBody>
          <a:bodyPr wrap="square">
            <a:spAutoFit/>
          </a:bodyPr>
          <a:lstStyle/>
          <a:p>
            <a:r>
              <a:rPr lang="nl-NL" dirty="0">
                <a:hlinkClick r:id="rId3"/>
              </a:rPr>
              <a:t>https://oap.ospar.org/en/ospar-assessments/intermediate-assessment-2017/biodiversity-status/habitats/changes-phytoplankton-and-zooplankton-communities/</a:t>
            </a:r>
            <a:endParaRPr lang="nl-NL" dirty="0"/>
          </a:p>
          <a:p>
            <a:endParaRPr lang="nl-NL" dirty="0"/>
          </a:p>
        </p:txBody>
      </p:sp>
    </p:spTree>
    <p:extLst>
      <p:ext uri="{BB962C8B-B14F-4D97-AF65-F5344CB8AC3E}">
        <p14:creationId xmlns:p14="http://schemas.microsoft.com/office/powerpoint/2010/main" val="40849510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C6152-2DCA-4894-B6D8-53052CA2921E}"/>
              </a:ext>
            </a:extLst>
          </p:cNvPr>
          <p:cNvSpPr>
            <a:spLocks noGrp="1"/>
          </p:cNvSpPr>
          <p:nvPr>
            <p:ph type="title"/>
          </p:nvPr>
        </p:nvSpPr>
        <p:spPr/>
        <p:txBody>
          <a:bodyPr/>
          <a:lstStyle/>
          <a:p>
            <a:r>
              <a:rPr lang="nl-NL" dirty="0"/>
              <a:t>GROEP 3 </a:t>
            </a:r>
            <a:r>
              <a:rPr lang="nl-NL" dirty="0" err="1"/>
              <a:t>Benthic</a:t>
            </a:r>
            <a:r>
              <a:rPr lang="nl-NL" dirty="0"/>
              <a:t> </a:t>
            </a:r>
            <a:r>
              <a:rPr lang="nl-NL" dirty="0" err="1"/>
              <a:t>habitats</a:t>
            </a:r>
            <a:endParaRPr lang="nl-NL" dirty="0"/>
          </a:p>
        </p:txBody>
      </p:sp>
      <p:pic>
        <p:nvPicPr>
          <p:cNvPr id="6" name="Tijdelijke aanduiding voor inhoud 5">
            <a:extLst>
              <a:ext uri="{FF2B5EF4-FFF2-40B4-BE49-F238E27FC236}">
                <a16:creationId xmlns:a16="http://schemas.microsoft.com/office/drawing/2014/main" id="{BE676D27-BA9F-4C95-B0D0-9AFE72F933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7790" y="1954114"/>
            <a:ext cx="8138770" cy="2899105"/>
          </a:xfrm>
        </p:spPr>
      </p:pic>
      <p:sp>
        <p:nvSpPr>
          <p:cNvPr id="4" name="Tijdelijke aanduiding voor dianummer 3">
            <a:extLst>
              <a:ext uri="{FF2B5EF4-FFF2-40B4-BE49-F238E27FC236}">
                <a16:creationId xmlns:a16="http://schemas.microsoft.com/office/drawing/2014/main" id="{AAAA5CEF-CBF5-4601-B2BF-9C7BDF0E93FE}"/>
              </a:ext>
            </a:extLst>
          </p:cNvPr>
          <p:cNvSpPr>
            <a:spLocks noGrp="1"/>
          </p:cNvSpPr>
          <p:nvPr>
            <p:ph type="sldNum" sz="quarter" idx="12"/>
          </p:nvPr>
        </p:nvSpPr>
        <p:spPr/>
        <p:txBody>
          <a:bodyPr/>
          <a:lstStyle/>
          <a:p>
            <a:fld id="{0A390539-1FFD-4E1A-8447-2B1247AD4F0B}" type="slidenum">
              <a:rPr lang="nl-NL" smtClean="0"/>
              <a:t>17</a:t>
            </a:fld>
            <a:endParaRPr lang="nl-NL"/>
          </a:p>
        </p:txBody>
      </p:sp>
      <p:sp>
        <p:nvSpPr>
          <p:cNvPr id="8" name="Tekstvak 7">
            <a:extLst>
              <a:ext uri="{FF2B5EF4-FFF2-40B4-BE49-F238E27FC236}">
                <a16:creationId xmlns:a16="http://schemas.microsoft.com/office/drawing/2014/main" id="{FD5E798A-7395-40C5-8185-7ACF83AEC75D}"/>
              </a:ext>
            </a:extLst>
          </p:cNvPr>
          <p:cNvSpPr txBox="1"/>
          <p:nvPr/>
        </p:nvSpPr>
        <p:spPr>
          <a:xfrm>
            <a:off x="892185" y="4903886"/>
            <a:ext cx="9877415" cy="2308324"/>
          </a:xfrm>
          <a:prstGeom prst="rect">
            <a:avLst/>
          </a:prstGeom>
          <a:noFill/>
        </p:spPr>
        <p:txBody>
          <a:bodyPr wrap="square">
            <a:spAutoFit/>
          </a:bodyPr>
          <a:lstStyle/>
          <a:p>
            <a:r>
              <a:rPr lang="nl-NL" dirty="0">
                <a:hlinkClick r:id="rId4"/>
              </a:rPr>
              <a:t>https://oap.ospar.org/en/ospar-assessments/intermediate-assessment-2017/biodiversity-status/habitats/condition-of-benthic-habitat-defining-communities/</a:t>
            </a:r>
            <a:endParaRPr lang="nl-NL" dirty="0"/>
          </a:p>
          <a:p>
            <a:endParaRPr lang="nl-NL" dirty="0"/>
          </a:p>
          <a:p>
            <a:r>
              <a:rPr lang="nl-NL" dirty="0">
                <a:hlinkClick r:id="rId5"/>
              </a:rPr>
              <a:t>https://oap.ospar.org/en/ospar-assessments/intermediate-assessment-2017/biodiversity-status/habitats/extent-physical-damage-predominant-and-special-habitats/</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16295909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B860E-9D56-4C37-A826-08186E1894AC}"/>
              </a:ext>
            </a:extLst>
          </p:cNvPr>
          <p:cNvSpPr>
            <a:spLocks noGrp="1"/>
          </p:cNvSpPr>
          <p:nvPr>
            <p:ph type="title"/>
          </p:nvPr>
        </p:nvSpPr>
        <p:spPr/>
        <p:txBody>
          <a:bodyPr/>
          <a:lstStyle/>
          <a:p>
            <a:r>
              <a:rPr lang="nl-NL" dirty="0"/>
              <a:t>GROEP 2: </a:t>
            </a:r>
            <a:r>
              <a:rPr lang="nl-NL" dirty="0" err="1"/>
              <a:t>Foodwebs</a:t>
            </a:r>
            <a:r>
              <a:rPr lang="nl-NL" dirty="0"/>
              <a:t> </a:t>
            </a:r>
          </a:p>
        </p:txBody>
      </p:sp>
      <p:pic>
        <p:nvPicPr>
          <p:cNvPr id="6" name="Tijdelijke aanduiding voor inhoud 5">
            <a:extLst>
              <a:ext uri="{FF2B5EF4-FFF2-40B4-BE49-F238E27FC236}">
                <a16:creationId xmlns:a16="http://schemas.microsoft.com/office/drawing/2014/main" id="{4AE2F5CC-7682-4E04-8620-D84E7DE66D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801" y="1812925"/>
            <a:ext cx="6321559" cy="3797063"/>
          </a:xfrm>
        </p:spPr>
      </p:pic>
      <p:sp>
        <p:nvSpPr>
          <p:cNvPr id="4" name="Tijdelijke aanduiding voor dianummer 3">
            <a:extLst>
              <a:ext uri="{FF2B5EF4-FFF2-40B4-BE49-F238E27FC236}">
                <a16:creationId xmlns:a16="http://schemas.microsoft.com/office/drawing/2014/main" id="{D6BA8A30-2B38-4861-B04B-8E7E38DA2F14}"/>
              </a:ext>
            </a:extLst>
          </p:cNvPr>
          <p:cNvSpPr>
            <a:spLocks noGrp="1"/>
          </p:cNvSpPr>
          <p:nvPr>
            <p:ph type="sldNum" sz="quarter" idx="12"/>
          </p:nvPr>
        </p:nvSpPr>
        <p:spPr/>
        <p:txBody>
          <a:bodyPr/>
          <a:lstStyle/>
          <a:p>
            <a:fld id="{0A390539-1FFD-4E1A-8447-2B1247AD4F0B}" type="slidenum">
              <a:rPr lang="nl-NL" smtClean="0"/>
              <a:t>18</a:t>
            </a:fld>
            <a:endParaRPr lang="nl-NL"/>
          </a:p>
        </p:txBody>
      </p:sp>
      <p:sp>
        <p:nvSpPr>
          <p:cNvPr id="8" name="Tekstvak 7">
            <a:extLst>
              <a:ext uri="{FF2B5EF4-FFF2-40B4-BE49-F238E27FC236}">
                <a16:creationId xmlns:a16="http://schemas.microsoft.com/office/drawing/2014/main" id="{0253DAA3-F769-4810-B408-AAD6C9766B50}"/>
              </a:ext>
            </a:extLst>
          </p:cNvPr>
          <p:cNvSpPr txBox="1"/>
          <p:nvPr/>
        </p:nvSpPr>
        <p:spPr>
          <a:xfrm>
            <a:off x="619759" y="5684045"/>
            <a:ext cx="10788025" cy="923330"/>
          </a:xfrm>
          <a:prstGeom prst="rect">
            <a:avLst/>
          </a:prstGeom>
          <a:noFill/>
        </p:spPr>
        <p:txBody>
          <a:bodyPr wrap="square">
            <a:spAutoFit/>
          </a:bodyPr>
          <a:lstStyle/>
          <a:p>
            <a:r>
              <a:rPr lang="nl-NL" dirty="0">
                <a:hlinkClick r:id="rId3"/>
              </a:rPr>
              <a:t>https://oap.ospar.org/en/ospar-assessments/intermediate-assessment-2017/biodiversity-status/fish-and-food-webs/proportion-large-fish-large-fish-index/</a:t>
            </a:r>
            <a:endParaRPr lang="nl-NL" dirty="0"/>
          </a:p>
          <a:p>
            <a:endParaRPr lang="nl-NL" dirty="0"/>
          </a:p>
        </p:txBody>
      </p:sp>
    </p:spTree>
    <p:extLst>
      <p:ext uri="{BB962C8B-B14F-4D97-AF65-F5344CB8AC3E}">
        <p14:creationId xmlns:p14="http://schemas.microsoft.com/office/powerpoint/2010/main" val="15444662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252B6-31A8-4220-B30D-33B731DB6EF3}"/>
              </a:ext>
            </a:extLst>
          </p:cNvPr>
          <p:cNvSpPr>
            <a:spLocks noGrp="1"/>
          </p:cNvSpPr>
          <p:nvPr>
            <p:ph type="title"/>
          </p:nvPr>
        </p:nvSpPr>
        <p:spPr/>
        <p:txBody>
          <a:bodyPr/>
          <a:lstStyle/>
          <a:p>
            <a:r>
              <a:rPr lang="nl-NL" dirty="0"/>
              <a:t>Ontwikkeling Streefbeeld Onderwaternatuur Waddenzee</a:t>
            </a:r>
          </a:p>
        </p:txBody>
      </p:sp>
      <p:sp>
        <p:nvSpPr>
          <p:cNvPr id="3" name="Tijdelijke aanduiding voor inhoud 2">
            <a:extLst>
              <a:ext uri="{FF2B5EF4-FFF2-40B4-BE49-F238E27FC236}">
                <a16:creationId xmlns:a16="http://schemas.microsoft.com/office/drawing/2014/main" id="{4F0F008B-EBEE-488E-90CF-A07E564C1E87}"/>
              </a:ext>
            </a:extLst>
          </p:cNvPr>
          <p:cNvSpPr>
            <a:spLocks noGrp="1"/>
          </p:cNvSpPr>
          <p:nvPr>
            <p:ph idx="1"/>
          </p:nvPr>
        </p:nvSpPr>
        <p:spPr>
          <a:xfrm>
            <a:off x="892185" y="1813320"/>
            <a:ext cx="10823375" cy="4351338"/>
          </a:xfrm>
        </p:spPr>
        <p:txBody>
          <a:bodyPr>
            <a:normAutofit fontScale="92500" lnSpcReduction="10000"/>
          </a:bodyPr>
          <a:lstStyle/>
          <a:p>
            <a:endParaRPr lang="nl-NL" dirty="0"/>
          </a:p>
          <a:p>
            <a:r>
              <a:rPr lang="nl-NL" dirty="0"/>
              <a:t>Aanleiding: </a:t>
            </a:r>
          </a:p>
          <a:p>
            <a:r>
              <a:rPr lang="nl-NL" dirty="0"/>
              <a:t>Vanuit LNV behoefte aan handvaten voor beleid en beheer</a:t>
            </a:r>
          </a:p>
          <a:p>
            <a:r>
              <a:rPr lang="nl-NL" dirty="0"/>
              <a:t>Hoe te komen tot een robuust  sublitoraal  (onderwater) ecosysteem</a:t>
            </a:r>
          </a:p>
          <a:p>
            <a:endParaRPr lang="nl-NL" dirty="0"/>
          </a:p>
          <a:p>
            <a:r>
              <a:rPr lang="nl-NL" dirty="0"/>
              <a:t>Resultaat: </a:t>
            </a:r>
          </a:p>
          <a:p>
            <a:r>
              <a:rPr lang="nl-NL" dirty="0"/>
              <a:t>Conceptueel model met bouwstenen van een robuust ecosysteem</a:t>
            </a:r>
          </a:p>
          <a:p>
            <a:r>
              <a:rPr lang="nl-NL" dirty="0"/>
              <a:t>Concrete doelstellingen per bouwsteen hoe daar te komen</a:t>
            </a:r>
          </a:p>
          <a:p>
            <a:endParaRPr lang="nl-NL" dirty="0"/>
          </a:p>
          <a:p>
            <a:r>
              <a:rPr lang="nl-NL" dirty="0"/>
              <a:t>Toepassing door PRW:</a:t>
            </a:r>
            <a:endParaRPr lang="nl-NL" sz="1200" dirty="0">
              <a:solidFill>
                <a:schemeClr val="tx1"/>
              </a:solidFill>
              <a:latin typeface="+mn-lt"/>
            </a:endParaRPr>
          </a:p>
          <a:p>
            <a:r>
              <a:rPr lang="nl-NL" dirty="0"/>
              <a:t>Benutten in actualisatie van Natura 2000 doelensystematiek</a:t>
            </a:r>
          </a:p>
          <a:p>
            <a:r>
              <a:rPr lang="nl-NL" dirty="0"/>
              <a:t>Verkennen bruikbaarheid OSPAR en KRM aanpak</a:t>
            </a:r>
          </a:p>
        </p:txBody>
      </p:sp>
      <p:sp>
        <p:nvSpPr>
          <p:cNvPr id="4" name="Tijdelijke aanduiding voor dianummer 3">
            <a:extLst>
              <a:ext uri="{FF2B5EF4-FFF2-40B4-BE49-F238E27FC236}">
                <a16:creationId xmlns:a16="http://schemas.microsoft.com/office/drawing/2014/main" id="{AD4C3B3E-0FBD-4892-BA07-796A8752B9A1}"/>
              </a:ext>
            </a:extLst>
          </p:cNvPr>
          <p:cNvSpPr>
            <a:spLocks noGrp="1"/>
          </p:cNvSpPr>
          <p:nvPr>
            <p:ph type="sldNum" sz="quarter" idx="12"/>
          </p:nvPr>
        </p:nvSpPr>
        <p:spPr/>
        <p:txBody>
          <a:bodyPr/>
          <a:lstStyle/>
          <a:p>
            <a:fld id="{0A390539-1FFD-4E1A-8447-2B1247AD4F0B}" type="slidenum">
              <a:rPr lang="nl-NL" smtClean="0"/>
              <a:t>2</a:t>
            </a:fld>
            <a:endParaRPr lang="nl-NL"/>
          </a:p>
        </p:txBody>
      </p:sp>
      <p:pic>
        <p:nvPicPr>
          <p:cNvPr id="9" name="Afbeelding 8">
            <a:extLst>
              <a:ext uri="{FF2B5EF4-FFF2-40B4-BE49-F238E27FC236}">
                <a16:creationId xmlns:a16="http://schemas.microsoft.com/office/drawing/2014/main" id="{DAA713B2-DDEE-4B13-AEDA-9D097F267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959" y="1460499"/>
            <a:ext cx="3476009" cy="3458541"/>
          </a:xfrm>
          <a:prstGeom prst="rect">
            <a:avLst/>
          </a:prstGeom>
        </p:spPr>
      </p:pic>
      <p:sp>
        <p:nvSpPr>
          <p:cNvPr id="10" name="Tijdelijke aanduiding voor inhoud 2">
            <a:extLst>
              <a:ext uri="{FF2B5EF4-FFF2-40B4-BE49-F238E27FC236}">
                <a16:creationId xmlns:a16="http://schemas.microsoft.com/office/drawing/2014/main" id="{F465DD7F-822B-4902-B2FD-AAE4131212FA}"/>
              </a:ext>
            </a:extLst>
          </p:cNvPr>
          <p:cNvSpPr txBox="1">
            <a:spLocks/>
          </p:cNvSpPr>
          <p:nvPr/>
        </p:nvSpPr>
        <p:spPr>
          <a:xfrm>
            <a:off x="8239551" y="4980279"/>
            <a:ext cx="3476009" cy="5615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77800"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tx1"/>
                </a:solidFill>
                <a:latin typeface="+mn-lt"/>
              </a:rPr>
              <a:t>Brochure </a:t>
            </a:r>
            <a:r>
              <a:rPr lang="en-US" sz="1200" dirty="0" err="1">
                <a:solidFill>
                  <a:schemeClr val="tx1"/>
                </a:solidFill>
                <a:latin typeface="+mn-lt"/>
              </a:rPr>
              <a:t>streefbeeld</a:t>
            </a:r>
            <a:r>
              <a:rPr lang="en-US" sz="1200" dirty="0">
                <a:solidFill>
                  <a:schemeClr val="tx1"/>
                </a:solidFill>
                <a:latin typeface="+mn-lt"/>
              </a:rPr>
              <a:t> </a:t>
            </a:r>
            <a:r>
              <a:rPr lang="en-US" sz="1200" dirty="0" err="1">
                <a:solidFill>
                  <a:schemeClr val="tx1"/>
                </a:solidFill>
                <a:latin typeface="+mn-lt"/>
              </a:rPr>
              <a:t>onderwaternatuur</a:t>
            </a:r>
            <a:r>
              <a:rPr lang="en-US" sz="1200" dirty="0">
                <a:solidFill>
                  <a:schemeClr val="tx1"/>
                </a:solidFill>
                <a:latin typeface="+mn-lt"/>
              </a:rPr>
              <a:t> (PRW 2021) </a:t>
            </a:r>
            <a:r>
              <a:rPr lang="nl-NL" sz="1200" u="sng" dirty="0">
                <a:solidFill>
                  <a:srgbClr val="0563C1"/>
                </a:solidFill>
                <a:effectLst/>
                <a:latin typeface="+mn-lt"/>
                <a:ea typeface="Calibri" panose="020F0502020204030204" pitchFamily="34" charset="0"/>
                <a:hlinkClick r:id="rId4"/>
              </a:rPr>
              <a:t>211102-PRW-OWN-4067_Brochure_streefbeeld-onderwaternatuur_digitaal.pdf</a:t>
            </a:r>
            <a:r>
              <a:rPr lang="nl-NL" sz="1800" dirty="0">
                <a:effectLst/>
                <a:latin typeface="Calibri" panose="020F0502020204030204" pitchFamily="34" charset="0"/>
                <a:ea typeface="Calibri" panose="020F0502020204030204" pitchFamily="34" charset="0"/>
              </a:rPr>
              <a:t> </a:t>
            </a:r>
          </a:p>
          <a:p>
            <a:endParaRPr lang="en-US" sz="1200" dirty="0">
              <a:solidFill>
                <a:schemeClr val="tx1"/>
              </a:solidFill>
              <a:latin typeface="+mn-lt"/>
            </a:endParaRPr>
          </a:p>
        </p:txBody>
      </p:sp>
    </p:spTree>
    <p:extLst>
      <p:ext uri="{BB962C8B-B14F-4D97-AF65-F5344CB8AC3E}">
        <p14:creationId xmlns:p14="http://schemas.microsoft.com/office/powerpoint/2010/main" val="19790846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252B6-31A8-4220-B30D-33B731DB6EF3}"/>
              </a:ext>
            </a:extLst>
          </p:cNvPr>
          <p:cNvSpPr>
            <a:spLocks noGrp="1"/>
          </p:cNvSpPr>
          <p:nvPr>
            <p:ph type="title"/>
          </p:nvPr>
        </p:nvSpPr>
        <p:spPr/>
        <p:txBody>
          <a:bodyPr/>
          <a:lstStyle/>
          <a:p>
            <a:r>
              <a:rPr lang="nl-NL" dirty="0"/>
              <a:t>Wat is een concreet streefbeeld?</a:t>
            </a:r>
          </a:p>
        </p:txBody>
      </p:sp>
      <p:sp>
        <p:nvSpPr>
          <p:cNvPr id="3" name="Tijdelijke aanduiding voor inhoud 2">
            <a:extLst>
              <a:ext uri="{FF2B5EF4-FFF2-40B4-BE49-F238E27FC236}">
                <a16:creationId xmlns:a16="http://schemas.microsoft.com/office/drawing/2014/main" id="{4F0F008B-EBEE-488E-90CF-A07E564C1E87}"/>
              </a:ext>
            </a:extLst>
          </p:cNvPr>
          <p:cNvSpPr>
            <a:spLocks noGrp="1"/>
          </p:cNvSpPr>
          <p:nvPr>
            <p:ph idx="1"/>
          </p:nvPr>
        </p:nvSpPr>
        <p:spPr>
          <a:xfrm>
            <a:off x="892185" y="1813320"/>
            <a:ext cx="10823375" cy="4254668"/>
          </a:xfrm>
        </p:spPr>
        <p:txBody>
          <a:bodyPr>
            <a:normAutofit fontScale="92500" lnSpcReduction="10000"/>
          </a:bodyPr>
          <a:lstStyle/>
          <a:p>
            <a:endParaRPr lang="nl-NL" dirty="0"/>
          </a:p>
          <a:p>
            <a:r>
              <a:rPr lang="nl-NL" dirty="0"/>
              <a:t>Vraagstelling:</a:t>
            </a:r>
          </a:p>
          <a:p>
            <a:endParaRPr lang="nl-NL" dirty="0"/>
          </a:p>
          <a:p>
            <a:endParaRPr lang="nl-NL" dirty="0"/>
          </a:p>
          <a:p>
            <a:endParaRPr lang="nl-NL" dirty="0"/>
          </a:p>
          <a:p>
            <a:endParaRPr lang="nl-NL" dirty="0"/>
          </a:p>
          <a:p>
            <a:endParaRPr lang="nl-NL" dirty="0"/>
          </a:p>
          <a:p>
            <a:r>
              <a:rPr lang="nl-NL" dirty="0"/>
              <a:t>Een concreet beeld van de (toekomstige) ecologische potentie van het ecosysteem</a:t>
            </a:r>
          </a:p>
          <a:p>
            <a:r>
              <a:rPr lang="nl-NL" dirty="0"/>
              <a:t>Een concreet beeld gericht op (herstel van) de natuurlijke dynamiek van het systeem</a:t>
            </a:r>
          </a:p>
          <a:p>
            <a:r>
              <a:rPr lang="nl-NL" dirty="0"/>
              <a:t>Een compleet en samenhangend beeld van de elementen en interacties tussen elementen</a:t>
            </a:r>
          </a:p>
          <a:p>
            <a:r>
              <a:rPr lang="nl-NL" dirty="0"/>
              <a:t>Een benadering gericht op ecologische processen, structuren, functies (+ soorten, </a:t>
            </a:r>
            <a:r>
              <a:rPr lang="nl-NL" dirty="0" err="1"/>
              <a:t>habitats</a:t>
            </a:r>
            <a:r>
              <a:rPr lang="nl-NL" dirty="0"/>
              <a:t>)</a:t>
            </a:r>
          </a:p>
          <a:p>
            <a:r>
              <a:rPr lang="nl-NL" dirty="0"/>
              <a:t>Instrumenten om het streefbeeld concreet te maken voor beleid en beheer maatregelen</a:t>
            </a:r>
          </a:p>
          <a:p>
            <a:endParaRPr lang="nl-NL" dirty="0"/>
          </a:p>
        </p:txBody>
      </p:sp>
      <p:sp>
        <p:nvSpPr>
          <p:cNvPr id="4" name="Tijdelijke aanduiding voor dianummer 3">
            <a:extLst>
              <a:ext uri="{FF2B5EF4-FFF2-40B4-BE49-F238E27FC236}">
                <a16:creationId xmlns:a16="http://schemas.microsoft.com/office/drawing/2014/main" id="{AD4C3B3E-0FBD-4892-BA07-796A8752B9A1}"/>
              </a:ext>
            </a:extLst>
          </p:cNvPr>
          <p:cNvSpPr>
            <a:spLocks noGrp="1"/>
          </p:cNvSpPr>
          <p:nvPr>
            <p:ph type="sldNum" sz="quarter" idx="12"/>
          </p:nvPr>
        </p:nvSpPr>
        <p:spPr/>
        <p:txBody>
          <a:bodyPr/>
          <a:lstStyle/>
          <a:p>
            <a:fld id="{0A390539-1FFD-4E1A-8447-2B1247AD4F0B}" type="slidenum">
              <a:rPr lang="nl-NL" smtClean="0"/>
              <a:t>3</a:t>
            </a:fld>
            <a:endParaRPr lang="nl-NL"/>
          </a:p>
        </p:txBody>
      </p:sp>
      <p:sp>
        <p:nvSpPr>
          <p:cNvPr id="8" name="Tekstvak 7">
            <a:extLst>
              <a:ext uri="{FF2B5EF4-FFF2-40B4-BE49-F238E27FC236}">
                <a16:creationId xmlns:a16="http://schemas.microsoft.com/office/drawing/2014/main" id="{14F21D14-3117-44F1-8918-D7989F0AFEBA}"/>
              </a:ext>
            </a:extLst>
          </p:cNvPr>
          <p:cNvSpPr txBox="1"/>
          <p:nvPr/>
        </p:nvSpPr>
        <p:spPr>
          <a:xfrm>
            <a:off x="892184" y="2456574"/>
            <a:ext cx="10823375" cy="1477328"/>
          </a:xfrm>
          <a:prstGeom prst="rect">
            <a:avLst/>
          </a:prstGeom>
          <a:noFill/>
          <a:ln w="12700">
            <a:solidFill>
              <a:schemeClr val="tx1"/>
            </a:solidFill>
          </a:ln>
        </p:spPr>
        <p:txBody>
          <a:bodyPr wrap="square">
            <a:spAutoFit/>
          </a:bodyPr>
          <a:lstStyle/>
          <a:p>
            <a:r>
              <a:rPr lang="nl-NL" sz="1800" b="1" dirty="0">
                <a:solidFill>
                  <a:schemeClr val="tx1"/>
                </a:solidFill>
                <a:latin typeface="+mn-lt"/>
              </a:rPr>
              <a:t>Hoe maken we de kwalitatief verwoorde ambities voor de natuur onder water van de Waddenzee zodanig concreet dat het een inspirerende agenda kan worden voor onderzoek, beleidskeuzes en maatregelen waarmee de optimale ecologische kwaliteit van de Waddenzee kan worden bereikt. Waarbij het nadrukkelijk de wens is om het dynamische karakter van het mariene ecosysteem levend te laten zijn, ecologisch en beleidsmatig. En waarbij focus op processen, structuren, </a:t>
            </a:r>
            <a:r>
              <a:rPr lang="nl-NL" sz="1800" b="1" dirty="0" err="1">
                <a:solidFill>
                  <a:schemeClr val="tx1"/>
                </a:solidFill>
                <a:latin typeface="+mn-lt"/>
              </a:rPr>
              <a:t>habitats</a:t>
            </a:r>
            <a:r>
              <a:rPr lang="nl-NL" sz="1800" b="1" dirty="0">
                <a:solidFill>
                  <a:schemeClr val="tx1"/>
                </a:solidFill>
                <a:latin typeface="+mn-lt"/>
              </a:rPr>
              <a:t> en functionele groepen kan helpen.</a:t>
            </a:r>
          </a:p>
        </p:txBody>
      </p:sp>
    </p:spTree>
    <p:extLst>
      <p:ext uri="{BB962C8B-B14F-4D97-AF65-F5344CB8AC3E}">
        <p14:creationId xmlns:p14="http://schemas.microsoft.com/office/powerpoint/2010/main" val="110851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252B6-31A8-4220-B30D-33B731DB6EF3}"/>
              </a:ext>
            </a:extLst>
          </p:cNvPr>
          <p:cNvSpPr>
            <a:spLocks noGrp="1"/>
          </p:cNvSpPr>
          <p:nvPr>
            <p:ph type="title"/>
          </p:nvPr>
        </p:nvSpPr>
        <p:spPr/>
        <p:txBody>
          <a:bodyPr/>
          <a:lstStyle/>
          <a:p>
            <a:r>
              <a:rPr lang="nl-NL" dirty="0"/>
              <a:t>Aanpak</a:t>
            </a:r>
          </a:p>
        </p:txBody>
      </p:sp>
      <p:sp>
        <p:nvSpPr>
          <p:cNvPr id="3" name="Tijdelijke aanduiding voor inhoud 2">
            <a:extLst>
              <a:ext uri="{FF2B5EF4-FFF2-40B4-BE49-F238E27FC236}">
                <a16:creationId xmlns:a16="http://schemas.microsoft.com/office/drawing/2014/main" id="{4F0F008B-EBEE-488E-90CF-A07E564C1E87}"/>
              </a:ext>
            </a:extLst>
          </p:cNvPr>
          <p:cNvSpPr>
            <a:spLocks noGrp="1"/>
          </p:cNvSpPr>
          <p:nvPr>
            <p:ph idx="1"/>
          </p:nvPr>
        </p:nvSpPr>
        <p:spPr>
          <a:xfrm>
            <a:off x="892185" y="1813320"/>
            <a:ext cx="10944496" cy="4351338"/>
          </a:xfrm>
        </p:spPr>
        <p:txBody>
          <a:bodyPr>
            <a:normAutofit/>
          </a:bodyPr>
          <a:lstStyle/>
          <a:p>
            <a:r>
              <a:rPr lang="nl-NL" dirty="0"/>
              <a:t>Inventarisatie bestaand beleidskader </a:t>
            </a:r>
            <a:r>
              <a:rPr lang="nl-NL" dirty="0">
                <a:sym typeface="Wingdings" panose="05000000000000000000" pitchFamily="2" charset="2"/>
              </a:rPr>
              <a:t>  input adviesgroep, aanvullend advies A&amp;W</a:t>
            </a:r>
            <a:endParaRPr lang="nl-NL" dirty="0"/>
          </a:p>
          <a:p>
            <a:r>
              <a:rPr lang="nl-NL" dirty="0"/>
              <a:t>Consultatie kennishouders </a:t>
            </a:r>
            <a:r>
              <a:rPr lang="nl-NL" dirty="0">
                <a:sym typeface="Wingdings" panose="05000000000000000000" pitchFamily="2" charset="2"/>
              </a:rPr>
              <a:t> ontwikkeling conceptueel model</a:t>
            </a:r>
            <a:endParaRPr lang="nl-NL" dirty="0"/>
          </a:p>
          <a:p>
            <a:r>
              <a:rPr lang="nl-NL" dirty="0"/>
              <a:t>Bijeenkomsten met beheerders </a:t>
            </a:r>
            <a:r>
              <a:rPr lang="nl-NL" dirty="0">
                <a:sym typeface="Wingdings" panose="05000000000000000000" pitchFamily="2" charset="2"/>
              </a:rPr>
              <a:t> toetsing tussenstappen</a:t>
            </a:r>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Streefbeeld = meetbaar baken + route + bandbreedtes</a:t>
            </a:r>
          </a:p>
          <a:p>
            <a:endParaRPr lang="nl-NL" dirty="0">
              <a:sym typeface="Wingdings" panose="05000000000000000000" pitchFamily="2" charset="2"/>
            </a:endParaRPr>
          </a:p>
          <a:p>
            <a:r>
              <a:rPr lang="nl-NL" dirty="0">
                <a:sym typeface="Wingdings" panose="05000000000000000000" pitchFamily="2" charset="2"/>
              </a:rPr>
              <a:t>Op basis van kenmerken/parameters/drempelwaarden</a:t>
            </a:r>
            <a:endParaRPr lang="nl-NL" dirty="0"/>
          </a:p>
        </p:txBody>
      </p:sp>
      <p:sp>
        <p:nvSpPr>
          <p:cNvPr id="4" name="Tijdelijke aanduiding voor dianummer 3">
            <a:extLst>
              <a:ext uri="{FF2B5EF4-FFF2-40B4-BE49-F238E27FC236}">
                <a16:creationId xmlns:a16="http://schemas.microsoft.com/office/drawing/2014/main" id="{AD4C3B3E-0FBD-4892-BA07-796A8752B9A1}"/>
              </a:ext>
            </a:extLst>
          </p:cNvPr>
          <p:cNvSpPr>
            <a:spLocks noGrp="1"/>
          </p:cNvSpPr>
          <p:nvPr>
            <p:ph type="sldNum" sz="quarter" idx="12"/>
          </p:nvPr>
        </p:nvSpPr>
        <p:spPr/>
        <p:txBody>
          <a:bodyPr/>
          <a:lstStyle/>
          <a:p>
            <a:fld id="{0A390539-1FFD-4E1A-8447-2B1247AD4F0B}" type="slidenum">
              <a:rPr lang="nl-NL" smtClean="0"/>
              <a:t>4</a:t>
            </a:fld>
            <a:endParaRPr lang="nl-NL"/>
          </a:p>
        </p:txBody>
      </p:sp>
      <p:pic>
        <p:nvPicPr>
          <p:cNvPr id="6" name="Afbeelding 5">
            <a:extLst>
              <a:ext uri="{FF2B5EF4-FFF2-40B4-BE49-F238E27FC236}">
                <a16:creationId xmlns:a16="http://schemas.microsoft.com/office/drawing/2014/main" id="{12A6E2EE-181D-4E55-9318-C8DE07F74EA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2431" b="14904"/>
          <a:stretch/>
        </p:blipFill>
        <p:spPr>
          <a:xfrm>
            <a:off x="7751975" y="3429000"/>
            <a:ext cx="3655810" cy="2458965"/>
          </a:xfrm>
          <a:prstGeom prst="rect">
            <a:avLst/>
          </a:prstGeom>
        </p:spPr>
      </p:pic>
    </p:spTree>
    <p:extLst>
      <p:ext uri="{BB962C8B-B14F-4D97-AF65-F5344CB8AC3E}">
        <p14:creationId xmlns:p14="http://schemas.microsoft.com/office/powerpoint/2010/main" val="8459488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252B6-31A8-4220-B30D-33B731DB6EF3}"/>
              </a:ext>
            </a:extLst>
          </p:cNvPr>
          <p:cNvSpPr>
            <a:spLocks noGrp="1"/>
          </p:cNvSpPr>
          <p:nvPr>
            <p:ph type="title"/>
          </p:nvPr>
        </p:nvSpPr>
        <p:spPr/>
        <p:txBody>
          <a:bodyPr/>
          <a:lstStyle/>
          <a:p>
            <a:r>
              <a:rPr lang="nl-NL" dirty="0"/>
              <a:t>Bouwstenen Streefbeeld Onderwaternatuur</a:t>
            </a:r>
          </a:p>
        </p:txBody>
      </p:sp>
      <p:sp>
        <p:nvSpPr>
          <p:cNvPr id="3" name="Tijdelijke aanduiding voor inhoud 2">
            <a:extLst>
              <a:ext uri="{FF2B5EF4-FFF2-40B4-BE49-F238E27FC236}">
                <a16:creationId xmlns:a16="http://schemas.microsoft.com/office/drawing/2014/main" id="{4F0F008B-EBEE-488E-90CF-A07E564C1E87}"/>
              </a:ext>
            </a:extLst>
          </p:cNvPr>
          <p:cNvSpPr>
            <a:spLocks noGrp="1"/>
          </p:cNvSpPr>
          <p:nvPr>
            <p:ph idx="1"/>
          </p:nvPr>
        </p:nvSpPr>
        <p:spPr>
          <a:xfrm>
            <a:off x="892186" y="1813320"/>
            <a:ext cx="6777578" cy="4351338"/>
          </a:xfrm>
        </p:spPr>
        <p:txBody>
          <a:bodyPr>
            <a:normAutofit/>
          </a:bodyPr>
          <a:lstStyle/>
          <a:p>
            <a:endParaRPr lang="nl-NL" dirty="0"/>
          </a:p>
          <a:p>
            <a:r>
              <a:rPr lang="nl-NL" dirty="0"/>
              <a:t>Zes samenhangende en samenwerkende bouwstenen:</a:t>
            </a:r>
          </a:p>
          <a:p>
            <a:pPr marL="1079500" indent="-342900">
              <a:buFont typeface="+mj-lt"/>
              <a:buAutoNum type="arabicPeriod"/>
            </a:pPr>
            <a:r>
              <a:rPr lang="nl-NL" sz="2200" dirty="0">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Dynamische </a:t>
            </a:r>
            <a:r>
              <a:rPr lang="nl-NL" sz="2200" dirty="0" err="1">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hydro</a:t>
            </a:r>
            <a:r>
              <a:rPr lang="nl-NL" sz="2200" dirty="0">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-morfologische processen</a:t>
            </a:r>
          </a:p>
          <a:p>
            <a:pPr marL="1079500" indent="-342900">
              <a:buFont typeface="+mj-lt"/>
              <a:buAutoNum type="arabicPeriod"/>
            </a:pPr>
            <a:r>
              <a:rPr lang="nl-NL" sz="2200" dirty="0">
                <a:solidFill>
                  <a:srgbClr val="E7904E"/>
                </a:solidFill>
                <a:latin typeface="Franklin Gothic Book" panose="020B0503020102020204" pitchFamily="34" charset="0"/>
                <a:ea typeface="Franklin Gothic Book" panose="020B0503020102020204" pitchFamily="34" charset="0"/>
                <a:cs typeface="Franklin Gothic Book" panose="020B0503020102020204" pitchFamily="34" charset="0"/>
              </a:rPr>
              <a:t>C</a:t>
            </a:r>
            <a:r>
              <a:rPr lang="nl-NL" sz="2200" dirty="0">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ycli van nutriënten, energie en bouwstoffen</a:t>
            </a:r>
          </a:p>
          <a:p>
            <a:pPr marL="1079500" indent="-342900">
              <a:buFont typeface="+mj-lt"/>
              <a:buAutoNum type="arabicPeriod"/>
            </a:pPr>
            <a:r>
              <a:rPr lang="nl-NL" sz="2200" dirty="0" err="1">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Subhabitats</a:t>
            </a:r>
            <a:r>
              <a:rPr lang="nl-NL" sz="2200" dirty="0">
                <a:solidFill>
                  <a:srgbClr val="E7904E"/>
                </a:solidFill>
                <a:latin typeface="Franklin Gothic Book" panose="020B0503020102020204" pitchFamily="34" charset="0"/>
                <a:ea typeface="Franklin Gothic Book" panose="020B0503020102020204" pitchFamily="34" charset="0"/>
                <a:cs typeface="Franklin Gothic Book" panose="020B0503020102020204" pitchFamily="34" charset="0"/>
              </a:rPr>
              <a:t>, </a:t>
            </a:r>
            <a:r>
              <a:rPr lang="nl-NL" sz="2200" dirty="0" err="1">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gradienten</a:t>
            </a:r>
            <a:r>
              <a:rPr lang="nl-NL" sz="2200" dirty="0">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 en verbindingen</a:t>
            </a:r>
          </a:p>
          <a:p>
            <a:pPr marL="1079500" indent="-342900">
              <a:buFont typeface="+mj-lt"/>
              <a:buAutoNum type="arabicPeriod"/>
            </a:pPr>
            <a:r>
              <a:rPr lang="nl-NL" sz="2200" dirty="0">
                <a:solidFill>
                  <a:srgbClr val="E7904E"/>
                </a:solidFill>
                <a:latin typeface="Franklin Gothic Book" panose="020B0503020102020204" pitchFamily="34" charset="0"/>
                <a:ea typeface="Franklin Gothic Book" panose="020B0503020102020204" pitchFamily="34" charset="0"/>
                <a:cs typeface="Franklin Gothic Book" panose="020B0503020102020204" pitchFamily="34" charset="0"/>
              </a:rPr>
              <a:t>L</a:t>
            </a:r>
            <a:r>
              <a:rPr lang="nl-NL" sz="2200" dirty="0">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eefruimte voor functionele soortgroepen </a:t>
            </a:r>
          </a:p>
          <a:p>
            <a:pPr marL="1079500" indent="-342900">
              <a:buFont typeface="+mj-lt"/>
              <a:buAutoNum type="arabicPeriod"/>
            </a:pPr>
            <a:r>
              <a:rPr lang="nl-NL" sz="2200" dirty="0">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Soortgroepen met hun ecosysteemfuncties en trofische interacties vinden hun plek in ruimte en tijd in een veranderend, dynamisch systeem. </a:t>
            </a:r>
          </a:p>
          <a:p>
            <a:pPr marL="1079500" indent="-342900">
              <a:buFont typeface="+mj-lt"/>
              <a:buAutoNum type="arabicPeriod"/>
            </a:pPr>
            <a:r>
              <a:rPr lang="nl-NL" sz="2200" dirty="0">
                <a:solidFill>
                  <a:srgbClr val="E7904E"/>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Antropogene invloeden</a:t>
            </a:r>
            <a:endParaRPr lang="nl-NL" dirty="0">
              <a:solidFill>
                <a:srgbClr val="E7904E"/>
              </a:solidFill>
            </a:endParaRPr>
          </a:p>
        </p:txBody>
      </p:sp>
      <p:sp>
        <p:nvSpPr>
          <p:cNvPr id="4" name="Tijdelijke aanduiding voor dianummer 3">
            <a:extLst>
              <a:ext uri="{FF2B5EF4-FFF2-40B4-BE49-F238E27FC236}">
                <a16:creationId xmlns:a16="http://schemas.microsoft.com/office/drawing/2014/main" id="{AD4C3B3E-0FBD-4892-BA07-796A8752B9A1}"/>
              </a:ext>
            </a:extLst>
          </p:cNvPr>
          <p:cNvSpPr>
            <a:spLocks noGrp="1"/>
          </p:cNvSpPr>
          <p:nvPr>
            <p:ph type="sldNum" sz="quarter" idx="12"/>
          </p:nvPr>
        </p:nvSpPr>
        <p:spPr/>
        <p:txBody>
          <a:bodyPr/>
          <a:lstStyle/>
          <a:p>
            <a:fld id="{0A390539-1FFD-4E1A-8447-2B1247AD4F0B}" type="slidenum">
              <a:rPr lang="nl-NL" smtClean="0"/>
              <a:t>5</a:t>
            </a:fld>
            <a:endParaRPr lang="nl-NL"/>
          </a:p>
        </p:txBody>
      </p:sp>
      <p:pic>
        <p:nvPicPr>
          <p:cNvPr id="7" name="Picture 8">
            <a:extLst>
              <a:ext uri="{FF2B5EF4-FFF2-40B4-BE49-F238E27FC236}">
                <a16:creationId xmlns:a16="http://schemas.microsoft.com/office/drawing/2014/main" id="{365F5394-B2C7-8542-BFCD-015559C2790E}"/>
              </a:ext>
            </a:extLst>
          </p:cNvPr>
          <p:cNvPicPr>
            <a:picLocks noChangeAspect="1"/>
          </p:cNvPicPr>
          <p:nvPr/>
        </p:nvPicPr>
        <p:blipFill>
          <a:blip r:embed="rId3"/>
          <a:stretch>
            <a:fillRect/>
          </a:stretch>
        </p:blipFill>
        <p:spPr>
          <a:xfrm>
            <a:off x="7835247" y="1978946"/>
            <a:ext cx="4356753" cy="2900108"/>
          </a:xfrm>
          <a:prstGeom prst="rect">
            <a:avLst/>
          </a:prstGeom>
        </p:spPr>
      </p:pic>
      <p:sp>
        <p:nvSpPr>
          <p:cNvPr id="6" name="Tijdelijke aanduiding voor inhoud 2">
            <a:extLst>
              <a:ext uri="{FF2B5EF4-FFF2-40B4-BE49-F238E27FC236}">
                <a16:creationId xmlns:a16="http://schemas.microsoft.com/office/drawing/2014/main" id="{FBED270C-A162-43FC-9BC2-753480A3810E}"/>
              </a:ext>
            </a:extLst>
          </p:cNvPr>
          <p:cNvSpPr txBox="1">
            <a:spLocks/>
          </p:cNvSpPr>
          <p:nvPr/>
        </p:nvSpPr>
        <p:spPr>
          <a:xfrm>
            <a:off x="7835247" y="4885920"/>
            <a:ext cx="4201110" cy="5615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77800"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err="1">
                <a:solidFill>
                  <a:schemeClr val="tx1"/>
                </a:solidFill>
                <a:effectLst/>
                <a:latin typeface="+mn-lt"/>
                <a:ea typeface="Calibri" panose="020F0502020204030204" pitchFamily="34" charset="0"/>
              </a:rPr>
              <a:t>Conceptueel</a:t>
            </a:r>
            <a:r>
              <a:rPr lang="en-US" sz="1200" dirty="0">
                <a:solidFill>
                  <a:schemeClr val="tx1"/>
                </a:solidFill>
                <a:effectLst/>
                <a:latin typeface="+mn-lt"/>
                <a:ea typeface="Calibri" panose="020F0502020204030204" pitchFamily="34" charset="0"/>
              </a:rPr>
              <a:t> model </a:t>
            </a:r>
            <a:r>
              <a:rPr lang="en-US" sz="1200" dirty="0" err="1">
                <a:solidFill>
                  <a:schemeClr val="tx1"/>
                </a:solidFill>
                <a:effectLst/>
                <a:latin typeface="+mn-lt"/>
                <a:ea typeface="Calibri" panose="020F0502020204030204" pitchFamily="34" charset="0"/>
              </a:rPr>
              <a:t>Streefbeeld</a:t>
            </a:r>
            <a:r>
              <a:rPr lang="en-US" sz="1200" dirty="0">
                <a:solidFill>
                  <a:schemeClr val="tx1"/>
                </a:solidFill>
                <a:effectLst/>
                <a:latin typeface="+mn-lt"/>
                <a:ea typeface="Calibri" panose="020F0502020204030204" pitchFamily="34" charset="0"/>
              </a:rPr>
              <a:t> </a:t>
            </a:r>
            <a:r>
              <a:rPr lang="en-US" sz="1200" dirty="0" err="1">
                <a:solidFill>
                  <a:schemeClr val="tx1"/>
                </a:solidFill>
                <a:effectLst/>
                <a:latin typeface="+mn-lt"/>
                <a:ea typeface="Calibri" panose="020F0502020204030204" pitchFamily="34" charset="0"/>
              </a:rPr>
              <a:t>onderwaternatuur</a:t>
            </a:r>
            <a:r>
              <a:rPr lang="en-US" sz="1200" dirty="0">
                <a:solidFill>
                  <a:schemeClr val="tx1"/>
                </a:solidFill>
                <a:effectLst/>
                <a:latin typeface="+mn-lt"/>
                <a:ea typeface="Calibri" panose="020F0502020204030204" pitchFamily="34" charset="0"/>
              </a:rPr>
              <a:t> (PRW 2021)</a:t>
            </a:r>
            <a:endParaRPr lang="nl-NL" sz="1800" dirty="0">
              <a:effectLst/>
              <a:latin typeface="Calibri" panose="020F0502020204030204" pitchFamily="34" charset="0"/>
              <a:ea typeface="Calibri" panose="020F0502020204030204" pitchFamily="34" charset="0"/>
            </a:endParaRPr>
          </a:p>
          <a:p>
            <a:endParaRPr lang="en-US" sz="1200" dirty="0">
              <a:solidFill>
                <a:schemeClr val="tx1"/>
              </a:solidFill>
              <a:latin typeface="+mn-lt"/>
            </a:endParaRPr>
          </a:p>
        </p:txBody>
      </p:sp>
    </p:spTree>
    <p:extLst>
      <p:ext uri="{BB962C8B-B14F-4D97-AF65-F5344CB8AC3E}">
        <p14:creationId xmlns:p14="http://schemas.microsoft.com/office/powerpoint/2010/main" val="31880329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5C058-9BCA-4FDF-BD5B-8666555ECB99}"/>
              </a:ext>
            </a:extLst>
          </p:cNvPr>
          <p:cNvSpPr>
            <a:spLocks noGrp="1"/>
          </p:cNvSpPr>
          <p:nvPr>
            <p:ph type="title"/>
          </p:nvPr>
        </p:nvSpPr>
        <p:spPr/>
        <p:txBody>
          <a:bodyPr>
            <a:normAutofit/>
          </a:bodyPr>
          <a:lstStyle/>
          <a:p>
            <a:r>
              <a:rPr lang="nl-NL" dirty="0"/>
              <a:t>Habitats en gradiënten</a:t>
            </a:r>
          </a:p>
        </p:txBody>
      </p:sp>
      <p:sp>
        <p:nvSpPr>
          <p:cNvPr id="4" name="Tijdelijke aanduiding voor dianummer 3">
            <a:extLst>
              <a:ext uri="{FF2B5EF4-FFF2-40B4-BE49-F238E27FC236}">
                <a16:creationId xmlns:a16="http://schemas.microsoft.com/office/drawing/2014/main" id="{ECFC8D80-B779-43A7-9CA6-91041D420737}"/>
              </a:ext>
            </a:extLst>
          </p:cNvPr>
          <p:cNvSpPr>
            <a:spLocks noGrp="1"/>
          </p:cNvSpPr>
          <p:nvPr>
            <p:ph type="sldNum" sz="quarter" idx="12"/>
          </p:nvPr>
        </p:nvSpPr>
        <p:spPr/>
        <p:txBody>
          <a:bodyPr/>
          <a:lstStyle/>
          <a:p>
            <a:fld id="{0A390539-1FFD-4E1A-8447-2B1247AD4F0B}" type="slidenum">
              <a:rPr lang="nl-NL" smtClean="0"/>
              <a:t>6</a:t>
            </a:fld>
            <a:endParaRPr lang="nl-NL"/>
          </a:p>
        </p:txBody>
      </p:sp>
      <p:sp>
        <p:nvSpPr>
          <p:cNvPr id="6" name="Ovaal 5">
            <a:extLst>
              <a:ext uri="{FF2B5EF4-FFF2-40B4-BE49-F238E27FC236}">
                <a16:creationId xmlns:a16="http://schemas.microsoft.com/office/drawing/2014/main" id="{0DA674DF-0911-4932-9C43-D1C6120DC1C5}"/>
              </a:ext>
            </a:extLst>
          </p:cNvPr>
          <p:cNvSpPr/>
          <p:nvPr/>
        </p:nvSpPr>
        <p:spPr>
          <a:xfrm>
            <a:off x="206705" y="938464"/>
            <a:ext cx="561476" cy="5730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3</a:t>
            </a:r>
            <a:endParaRPr lang="nl-NL" sz="3200" dirty="0"/>
          </a:p>
        </p:txBody>
      </p:sp>
      <p:sp>
        <p:nvSpPr>
          <p:cNvPr id="12" name="Tijdelijke aanduiding voor inhoud 2">
            <a:extLst>
              <a:ext uri="{FF2B5EF4-FFF2-40B4-BE49-F238E27FC236}">
                <a16:creationId xmlns:a16="http://schemas.microsoft.com/office/drawing/2014/main" id="{BF848B58-1A3E-4FE2-B18A-BE39803C12C1}"/>
              </a:ext>
            </a:extLst>
          </p:cNvPr>
          <p:cNvSpPr txBox="1">
            <a:spLocks/>
          </p:cNvSpPr>
          <p:nvPr/>
        </p:nvSpPr>
        <p:spPr>
          <a:xfrm>
            <a:off x="773958" y="1832335"/>
            <a:ext cx="11418042" cy="4351338"/>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77800"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1) Karakteristieke habitat kenmerken 		</a:t>
            </a:r>
          </a:p>
          <a:p>
            <a:endParaRPr lang="nl-NL" dirty="0"/>
          </a:p>
          <a:p>
            <a:r>
              <a:rPr lang="nl-NL" dirty="0"/>
              <a:t>2) Geleidelijke overgangen in ruimte en tijd</a:t>
            </a:r>
          </a:p>
          <a:p>
            <a:endParaRPr lang="nl-NL" dirty="0"/>
          </a:p>
          <a:p>
            <a:endParaRPr lang="nl-NL" dirty="0"/>
          </a:p>
          <a:p>
            <a:endParaRPr lang="nl-NL" dirty="0"/>
          </a:p>
          <a:p>
            <a:endParaRPr lang="nl-NL" dirty="0"/>
          </a:p>
          <a:p>
            <a:endParaRPr lang="nl-NL" dirty="0"/>
          </a:p>
          <a:p>
            <a:endParaRPr lang="nl-NL" dirty="0"/>
          </a:p>
          <a:p>
            <a:r>
              <a:rPr lang="nl-NL" dirty="0"/>
              <a:t>3) Kenmerkende leefgemeenschappen </a:t>
            </a:r>
          </a:p>
          <a:p>
            <a:endParaRPr lang="nl-NL" dirty="0"/>
          </a:p>
          <a:p>
            <a:r>
              <a:rPr lang="nl-NL" dirty="0"/>
              <a:t>Kennis nodig van spreiding essentiële </a:t>
            </a:r>
            <a:r>
              <a:rPr lang="nl-NL" dirty="0" err="1"/>
              <a:t>habitats</a:t>
            </a:r>
            <a:r>
              <a:rPr lang="nl-NL" dirty="0"/>
              <a:t> en </a:t>
            </a:r>
            <a:r>
              <a:rPr lang="nl-NL" dirty="0" err="1"/>
              <a:t>gradienten</a:t>
            </a:r>
            <a:r>
              <a:rPr lang="nl-NL" dirty="0"/>
              <a:t> + kenmerken gemeenschappen</a:t>
            </a:r>
            <a:endParaRPr lang="nl-NL" dirty="0">
              <a:solidFill>
                <a:srgbClr val="E7904E"/>
              </a:solidFill>
            </a:endParaRPr>
          </a:p>
        </p:txBody>
      </p:sp>
      <p:pic>
        <p:nvPicPr>
          <p:cNvPr id="14" name="Afbeelding 13">
            <a:extLst>
              <a:ext uri="{FF2B5EF4-FFF2-40B4-BE49-F238E27FC236}">
                <a16:creationId xmlns:a16="http://schemas.microsoft.com/office/drawing/2014/main" id="{7A686E3C-1DE2-4195-A61B-1F9B17E74D61}"/>
              </a:ext>
            </a:extLst>
          </p:cNvPr>
          <p:cNvPicPr>
            <a:picLocks noChangeAspect="1"/>
          </p:cNvPicPr>
          <p:nvPr/>
        </p:nvPicPr>
        <p:blipFill>
          <a:blip r:embed="rId3"/>
          <a:stretch>
            <a:fillRect/>
          </a:stretch>
        </p:blipFill>
        <p:spPr>
          <a:xfrm>
            <a:off x="5232455" y="273565"/>
            <a:ext cx="3942054" cy="2265343"/>
          </a:xfrm>
          <a:prstGeom prst="rect">
            <a:avLst/>
          </a:prstGeom>
        </p:spPr>
      </p:pic>
      <p:pic>
        <p:nvPicPr>
          <p:cNvPr id="17" name="Afbeelding 16">
            <a:extLst>
              <a:ext uri="{FF2B5EF4-FFF2-40B4-BE49-F238E27FC236}">
                <a16:creationId xmlns:a16="http://schemas.microsoft.com/office/drawing/2014/main" id="{CBEA0854-0F4B-4E7C-BE3A-B5098F302C8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8181" y="2978762"/>
            <a:ext cx="4660100" cy="1827362"/>
          </a:xfrm>
          <a:prstGeom prst="rect">
            <a:avLst/>
          </a:prstGeom>
        </p:spPr>
      </p:pic>
      <p:pic>
        <p:nvPicPr>
          <p:cNvPr id="18" name="Afbeelding 17">
            <a:extLst>
              <a:ext uri="{FF2B5EF4-FFF2-40B4-BE49-F238E27FC236}">
                <a16:creationId xmlns:a16="http://schemas.microsoft.com/office/drawing/2014/main" id="{783DE190-28AC-475A-8CC2-983501F505F6}"/>
              </a:ext>
            </a:extLst>
          </p:cNvPr>
          <p:cNvPicPr>
            <a:picLocks noChangeAspect="1"/>
          </p:cNvPicPr>
          <p:nvPr/>
        </p:nvPicPr>
        <p:blipFill>
          <a:blip r:embed="rId5"/>
          <a:stretch>
            <a:fillRect/>
          </a:stretch>
        </p:blipFill>
        <p:spPr>
          <a:xfrm>
            <a:off x="7012147" y="2842758"/>
            <a:ext cx="4788659" cy="2738120"/>
          </a:xfrm>
          <a:prstGeom prst="rect">
            <a:avLst/>
          </a:prstGeom>
        </p:spPr>
      </p:pic>
    </p:spTree>
    <p:extLst>
      <p:ext uri="{BB962C8B-B14F-4D97-AF65-F5344CB8AC3E}">
        <p14:creationId xmlns:p14="http://schemas.microsoft.com/office/powerpoint/2010/main" val="331366823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2747B-FF2A-4B03-BA8F-113C18810A6C}"/>
              </a:ext>
            </a:extLst>
          </p:cNvPr>
          <p:cNvSpPr>
            <a:spLocks noGrp="1"/>
          </p:cNvSpPr>
          <p:nvPr>
            <p:ph type="title"/>
          </p:nvPr>
        </p:nvSpPr>
        <p:spPr/>
        <p:txBody>
          <a:bodyPr/>
          <a:lstStyle/>
          <a:p>
            <a:r>
              <a:rPr lang="nl-NL" dirty="0"/>
              <a:t>Habitats en gradiënten – parameters en kritische waarden</a:t>
            </a:r>
          </a:p>
        </p:txBody>
      </p:sp>
      <p:sp>
        <p:nvSpPr>
          <p:cNvPr id="4" name="Tijdelijke aanduiding voor dianummer 3">
            <a:extLst>
              <a:ext uri="{FF2B5EF4-FFF2-40B4-BE49-F238E27FC236}">
                <a16:creationId xmlns:a16="http://schemas.microsoft.com/office/drawing/2014/main" id="{37FAB8FA-36C0-4EB4-9E07-8E61DF7286A9}"/>
              </a:ext>
            </a:extLst>
          </p:cNvPr>
          <p:cNvSpPr>
            <a:spLocks noGrp="1"/>
          </p:cNvSpPr>
          <p:nvPr>
            <p:ph type="sldNum" sz="quarter" idx="12"/>
          </p:nvPr>
        </p:nvSpPr>
        <p:spPr/>
        <p:txBody>
          <a:bodyPr/>
          <a:lstStyle/>
          <a:p>
            <a:fld id="{0A390539-1FFD-4E1A-8447-2B1247AD4F0B}" type="slidenum">
              <a:rPr lang="nl-NL" smtClean="0"/>
              <a:t>7</a:t>
            </a:fld>
            <a:endParaRPr lang="nl-NL"/>
          </a:p>
        </p:txBody>
      </p:sp>
      <p:sp>
        <p:nvSpPr>
          <p:cNvPr id="6" name="Ovaal 5">
            <a:extLst>
              <a:ext uri="{FF2B5EF4-FFF2-40B4-BE49-F238E27FC236}">
                <a16:creationId xmlns:a16="http://schemas.microsoft.com/office/drawing/2014/main" id="{D1CAAA05-7314-40ED-9595-25CA69604D35}"/>
              </a:ext>
            </a:extLst>
          </p:cNvPr>
          <p:cNvSpPr/>
          <p:nvPr/>
        </p:nvSpPr>
        <p:spPr>
          <a:xfrm>
            <a:off x="206705" y="938464"/>
            <a:ext cx="561476" cy="5730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3</a:t>
            </a:r>
            <a:endParaRPr lang="nl-NL" sz="3200" dirty="0"/>
          </a:p>
        </p:txBody>
      </p:sp>
      <p:graphicFrame>
        <p:nvGraphicFramePr>
          <p:cNvPr id="7" name="Tijdelijke aanduiding voor inhoud 6">
            <a:extLst>
              <a:ext uri="{FF2B5EF4-FFF2-40B4-BE49-F238E27FC236}">
                <a16:creationId xmlns:a16="http://schemas.microsoft.com/office/drawing/2014/main" id="{3B66494F-5160-4C43-83AA-123EE146F93A}"/>
              </a:ext>
            </a:extLst>
          </p:cNvPr>
          <p:cNvGraphicFramePr>
            <a:graphicFrameLocks noGrp="1" noChangeAspect="1"/>
          </p:cNvGraphicFramePr>
          <p:nvPr>
            <p:ph idx="1"/>
            <p:extLst>
              <p:ext uri="{D42A27DB-BD31-4B8C-83A1-F6EECF244321}">
                <p14:modId xmlns:p14="http://schemas.microsoft.com/office/powerpoint/2010/main" val="1603834744"/>
              </p:ext>
            </p:extLst>
          </p:nvPr>
        </p:nvGraphicFramePr>
        <p:xfrm>
          <a:off x="892185" y="2083859"/>
          <a:ext cx="10515599" cy="3798383"/>
        </p:xfrm>
        <a:graphic>
          <a:graphicData uri="http://schemas.openxmlformats.org/drawingml/2006/table">
            <a:tbl>
              <a:tblPr firstRow="1" firstCol="1" bandRow="1">
                <a:tableStyleId>{5C22544A-7EE6-4342-B048-85BDC9FD1C3A}</a:tableStyleId>
              </a:tblPr>
              <a:tblGrid>
                <a:gridCol w="2155817">
                  <a:extLst>
                    <a:ext uri="{9D8B030D-6E8A-4147-A177-3AD203B41FA5}">
                      <a16:colId xmlns:a16="http://schemas.microsoft.com/office/drawing/2014/main" val="3524300946"/>
                    </a:ext>
                  </a:extLst>
                </a:gridCol>
                <a:gridCol w="4411755">
                  <a:extLst>
                    <a:ext uri="{9D8B030D-6E8A-4147-A177-3AD203B41FA5}">
                      <a16:colId xmlns:a16="http://schemas.microsoft.com/office/drawing/2014/main" val="3045990795"/>
                    </a:ext>
                  </a:extLst>
                </a:gridCol>
                <a:gridCol w="3948027">
                  <a:extLst>
                    <a:ext uri="{9D8B030D-6E8A-4147-A177-3AD203B41FA5}">
                      <a16:colId xmlns:a16="http://schemas.microsoft.com/office/drawing/2014/main" val="2651394922"/>
                    </a:ext>
                  </a:extLst>
                </a:gridCol>
              </a:tblGrid>
              <a:tr h="380179">
                <a:tc gridSpan="3">
                  <a:txBody>
                    <a:bodyPr/>
                    <a:lstStyle/>
                    <a:p>
                      <a:pPr algn="l">
                        <a:lnSpc>
                          <a:spcPct val="125000"/>
                        </a:lnSpc>
                        <a:spcAft>
                          <a:spcPts val="800"/>
                        </a:spcAft>
                      </a:pPr>
                      <a:r>
                        <a:rPr lang="nl-NL" sz="2200" dirty="0">
                          <a:solidFill>
                            <a:schemeClr val="tx1"/>
                          </a:solidFill>
                          <a:effectLst/>
                          <a:latin typeface="Franklin Gothic Book" panose="020B0503020102020204" pitchFamily="34" charset="0"/>
                        </a:rPr>
                        <a:t>Essentiële habitats en gradiënten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a:p>
                  </a:txBody>
                  <a:tcPr/>
                </a:tc>
                <a:tc hMerge="1">
                  <a:txBody>
                    <a:bodyPr/>
                    <a:lstStyle/>
                    <a:p>
                      <a:pPr algn="l">
                        <a:lnSpc>
                          <a:spcPct val="125000"/>
                        </a:lnSpc>
                        <a:spcAft>
                          <a:spcPts val="800"/>
                        </a:spcAft>
                      </a:pPr>
                      <a:r>
                        <a:rPr lang="nl-NL" sz="1800" dirty="0">
                          <a:effectLst/>
                          <a:latin typeface="Franklin Gothic Book" panose="020B0503020102020204" pitchFamily="34" charset="0"/>
                        </a:rPr>
                        <a:t> </a:t>
                      </a:r>
                      <a:endParaRPr lang="nl-NL" sz="1800" dirty="0">
                        <a:effectLst/>
                        <a:latin typeface="Franklin Gothic Book" panose="020B0503020102020204" pitchFamily="34" charset="0"/>
                        <a:ea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883833"/>
                  </a:ext>
                </a:extLst>
              </a:tr>
              <a:tr h="352855">
                <a:tc>
                  <a:txBody>
                    <a:bodyPr/>
                    <a:lstStyle/>
                    <a:p>
                      <a:pPr algn="l">
                        <a:lnSpc>
                          <a:spcPct val="125000"/>
                        </a:lnSpc>
                        <a:spcAft>
                          <a:spcPts val="800"/>
                        </a:spcAft>
                      </a:pPr>
                      <a:r>
                        <a:rPr lang="nl-NL" sz="1800" dirty="0">
                          <a:solidFill>
                            <a:schemeClr val="tx1"/>
                          </a:solidFill>
                          <a:effectLst/>
                          <a:latin typeface="+mn-lt"/>
                        </a:rPr>
                        <a:t>kenmerk</a:t>
                      </a:r>
                      <a:endParaRPr lang="nl-NL" sz="1800" dirty="0">
                        <a:solidFill>
                          <a:schemeClr val="tx1"/>
                        </a:solidFill>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25000"/>
                        </a:lnSpc>
                        <a:spcAft>
                          <a:spcPts val="800"/>
                        </a:spcAft>
                      </a:pPr>
                      <a:r>
                        <a:rPr lang="nl-NL" sz="1800" b="1" dirty="0">
                          <a:effectLst/>
                          <a:latin typeface="+mn-lt"/>
                        </a:rPr>
                        <a:t>parameter(s)</a:t>
                      </a:r>
                      <a:endParaRPr lang="nl-NL" sz="1800" b="1" dirty="0">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lnSpc>
                          <a:spcPct val="125000"/>
                        </a:lnSpc>
                        <a:spcAft>
                          <a:spcPts val="800"/>
                        </a:spcAft>
                      </a:pPr>
                      <a:r>
                        <a:rPr lang="nl-NL" sz="1800" b="1" dirty="0">
                          <a:effectLst/>
                          <a:latin typeface="+mn-lt"/>
                        </a:rPr>
                        <a:t>kritische waarde  per parameter</a:t>
                      </a:r>
                      <a:endParaRPr lang="nl-NL" sz="1800" b="1" dirty="0">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57297483"/>
                  </a:ext>
                </a:extLst>
              </a:tr>
              <a:tr h="366512">
                <a:tc>
                  <a:txBody>
                    <a:bodyPr/>
                    <a:lstStyle/>
                    <a:p>
                      <a:pPr algn="l">
                        <a:lnSpc>
                          <a:spcPct val="125000"/>
                        </a:lnSpc>
                        <a:spcAft>
                          <a:spcPts val="800"/>
                        </a:spcAft>
                      </a:pPr>
                      <a:r>
                        <a:rPr lang="nl-NL" sz="1600" dirty="0" err="1">
                          <a:solidFill>
                            <a:schemeClr val="tx1"/>
                          </a:solidFill>
                          <a:effectLst/>
                          <a:latin typeface="+mn-lt"/>
                          <a:ea typeface="Arial" panose="020B0604020202020204" pitchFamily="34" charset="0"/>
                        </a:rPr>
                        <a:t>Geogene</a:t>
                      </a:r>
                      <a:r>
                        <a:rPr lang="nl-NL" sz="1600" dirty="0">
                          <a:solidFill>
                            <a:schemeClr val="tx1"/>
                          </a:solidFill>
                          <a:effectLst/>
                          <a:latin typeface="+mn-lt"/>
                          <a:ea typeface="Arial" panose="020B0604020202020204" pitchFamily="34" charset="0"/>
                        </a:rPr>
                        <a:t> structuren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Arealen in percentage van sublitoraal (i</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[Nog per komberging te bepalen]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08882"/>
                  </a:ext>
                </a:extLst>
              </a:tr>
              <a:tr h="366512">
                <a:tc>
                  <a:txBody>
                    <a:bodyPr/>
                    <a:lstStyle/>
                    <a:p>
                      <a:pPr algn="l">
                        <a:lnSpc>
                          <a:spcPct val="125000"/>
                        </a:lnSpc>
                      </a:pPr>
                      <a:r>
                        <a:rPr lang="nl-NL" sz="1600" dirty="0">
                          <a:solidFill>
                            <a:schemeClr val="tx1"/>
                          </a:solidFill>
                          <a:effectLst/>
                          <a:latin typeface="+mn-lt"/>
                        </a:rPr>
                        <a:t>Biogene structuren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Maximaal haalbaar areaal in sublitoraal (i, ii, iii, iv)</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[Nog per komberging te bepalen*]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37681"/>
                  </a:ext>
                </a:extLst>
              </a:tr>
              <a:tr h="366512">
                <a:tc rowSpan="3">
                  <a:txBody>
                    <a:bodyPr/>
                    <a:lstStyle/>
                    <a:p>
                      <a:pPr algn="l">
                        <a:lnSpc>
                          <a:spcPct val="125000"/>
                        </a:lnSpc>
                      </a:pPr>
                      <a:r>
                        <a:rPr lang="nl-NL" sz="1600" dirty="0">
                          <a:solidFill>
                            <a:schemeClr val="tx1"/>
                          </a:solidFill>
                          <a:effectLst/>
                          <a:latin typeface="+mn-lt"/>
                        </a:rPr>
                        <a:t>Gradiënten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Natuurlijke lengte-breedte-diepte verhouding (ii)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[Ratio? Getijprisma bepaalt (fundament).]</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5897100"/>
                  </a:ext>
                </a:extLst>
              </a:tr>
              <a:tr h="652653">
                <a:tc vMerge="1">
                  <a:txBody>
                    <a:bodyPr/>
                    <a:lstStyle/>
                    <a:p>
                      <a:pPr algn="l">
                        <a:lnSpc>
                          <a:spcPct val="125000"/>
                        </a:lnSpc>
                      </a:pPr>
                      <a:endParaRPr lang="nl-NL" sz="18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Voldoende areaal geleidelijke overgang (ii, iii, iv)</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75% &gt; -5m sublitoraal hellingshoek max 10%**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2865827"/>
                  </a:ext>
                </a:extLst>
              </a:tr>
              <a:tr h="366512">
                <a:tc vMerge="1">
                  <a:txBody>
                    <a:bodyPr/>
                    <a:lstStyle/>
                    <a:p>
                      <a:pPr algn="l">
                        <a:lnSpc>
                          <a:spcPct val="125000"/>
                        </a:lnSpc>
                      </a:pPr>
                      <a:endParaRPr lang="nl-NL" sz="18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Kwelderwateren*** (eiland en kust) (ii)</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80% geschikt vishabitat (kraamkamer)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029334"/>
                  </a:ext>
                </a:extLst>
              </a:tr>
              <a:tr h="366512">
                <a:tc>
                  <a:txBody>
                    <a:bodyPr/>
                    <a:lstStyle/>
                    <a:p>
                      <a:pPr algn="l">
                        <a:lnSpc>
                          <a:spcPct val="125000"/>
                        </a:lnSpc>
                      </a:pPr>
                      <a:endParaRPr lang="nl-NL" sz="16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endParaRPr lang="nl-NL" sz="1600" dirty="0">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endParaRPr lang="nl-NL" sz="1600" dirty="0">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6009559"/>
                  </a:ext>
                </a:extLst>
              </a:tr>
              <a:tr h="366512">
                <a:tc>
                  <a:txBody>
                    <a:bodyPr/>
                    <a:lstStyle/>
                    <a:p>
                      <a:pPr algn="l">
                        <a:lnSpc>
                          <a:spcPct val="125000"/>
                        </a:lnSpc>
                      </a:pPr>
                      <a:r>
                        <a:rPr lang="nl-NL" sz="1600" dirty="0">
                          <a:solidFill>
                            <a:schemeClr val="tx1"/>
                          </a:solidFill>
                          <a:effectLst/>
                          <a:latin typeface="+mn-lt"/>
                        </a:rPr>
                        <a:t>Belangrijke habitats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Arealen (i, ii, iii, iv)</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Alle areaal sublitoraal en </a:t>
                      </a:r>
                      <a:r>
                        <a:rPr lang="nl-NL" sz="1600" dirty="0" err="1">
                          <a:effectLst/>
                          <a:latin typeface="+mn-lt"/>
                          <a:ea typeface="Arial" panose="020B0604020202020204" pitchFamily="34" charset="0"/>
                        </a:rPr>
                        <a:t>laaglitoraal</a:t>
                      </a:r>
                      <a:r>
                        <a:rPr lang="nl-NL" sz="1600" dirty="0">
                          <a:effectLst/>
                          <a:latin typeface="+mn-lt"/>
                          <a:ea typeface="Arial" panose="020B0604020202020204" pitchFamily="34" charset="0"/>
                        </a:rPr>
                        <a:t> boven -5m NAP [of LAT?] geen antropogene invloed.</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1011903"/>
                  </a:ext>
                </a:extLst>
              </a:tr>
            </a:tbl>
          </a:graphicData>
        </a:graphic>
      </p:graphicFrame>
    </p:spTree>
    <p:extLst>
      <p:ext uri="{BB962C8B-B14F-4D97-AF65-F5344CB8AC3E}">
        <p14:creationId xmlns:p14="http://schemas.microsoft.com/office/powerpoint/2010/main" val="31408763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2747B-FF2A-4B03-BA8F-113C18810A6C}"/>
              </a:ext>
            </a:extLst>
          </p:cNvPr>
          <p:cNvSpPr>
            <a:spLocks noGrp="1"/>
          </p:cNvSpPr>
          <p:nvPr>
            <p:ph type="title"/>
          </p:nvPr>
        </p:nvSpPr>
        <p:spPr/>
        <p:txBody>
          <a:bodyPr/>
          <a:lstStyle/>
          <a:p>
            <a:r>
              <a:rPr lang="nl-NL" dirty="0"/>
              <a:t>Habitats en connectiviteit – parameters en kritische waarden</a:t>
            </a:r>
          </a:p>
        </p:txBody>
      </p:sp>
      <p:sp>
        <p:nvSpPr>
          <p:cNvPr id="4" name="Tijdelijke aanduiding voor dianummer 3">
            <a:extLst>
              <a:ext uri="{FF2B5EF4-FFF2-40B4-BE49-F238E27FC236}">
                <a16:creationId xmlns:a16="http://schemas.microsoft.com/office/drawing/2014/main" id="{37FAB8FA-36C0-4EB4-9E07-8E61DF7286A9}"/>
              </a:ext>
            </a:extLst>
          </p:cNvPr>
          <p:cNvSpPr>
            <a:spLocks noGrp="1"/>
          </p:cNvSpPr>
          <p:nvPr>
            <p:ph type="sldNum" sz="quarter" idx="12"/>
          </p:nvPr>
        </p:nvSpPr>
        <p:spPr/>
        <p:txBody>
          <a:bodyPr/>
          <a:lstStyle/>
          <a:p>
            <a:fld id="{0A390539-1FFD-4E1A-8447-2B1247AD4F0B}" type="slidenum">
              <a:rPr lang="nl-NL" smtClean="0"/>
              <a:t>8</a:t>
            </a:fld>
            <a:endParaRPr lang="nl-NL"/>
          </a:p>
        </p:txBody>
      </p:sp>
      <p:sp>
        <p:nvSpPr>
          <p:cNvPr id="6" name="Ovaal 5">
            <a:extLst>
              <a:ext uri="{FF2B5EF4-FFF2-40B4-BE49-F238E27FC236}">
                <a16:creationId xmlns:a16="http://schemas.microsoft.com/office/drawing/2014/main" id="{D1CAAA05-7314-40ED-9595-25CA69604D35}"/>
              </a:ext>
            </a:extLst>
          </p:cNvPr>
          <p:cNvSpPr/>
          <p:nvPr/>
        </p:nvSpPr>
        <p:spPr>
          <a:xfrm>
            <a:off x="206705" y="938464"/>
            <a:ext cx="561476" cy="5730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3</a:t>
            </a:r>
            <a:endParaRPr lang="nl-NL" sz="3200" dirty="0"/>
          </a:p>
        </p:txBody>
      </p:sp>
      <p:sp>
        <p:nvSpPr>
          <p:cNvPr id="5" name="Tijdelijke aanduiding voor inhoud 4">
            <a:extLst>
              <a:ext uri="{FF2B5EF4-FFF2-40B4-BE49-F238E27FC236}">
                <a16:creationId xmlns:a16="http://schemas.microsoft.com/office/drawing/2014/main" id="{16EF8919-4DB6-409F-94AC-E7D55880A6FF}"/>
              </a:ext>
            </a:extLst>
          </p:cNvPr>
          <p:cNvSpPr>
            <a:spLocks noGrp="1"/>
          </p:cNvSpPr>
          <p:nvPr>
            <p:ph idx="1"/>
          </p:nvPr>
        </p:nvSpPr>
        <p:spPr/>
        <p:txBody>
          <a:bodyPr/>
          <a:lstStyle/>
          <a:p>
            <a:endParaRPr lang="nl-NL"/>
          </a:p>
        </p:txBody>
      </p:sp>
      <p:graphicFrame>
        <p:nvGraphicFramePr>
          <p:cNvPr id="8" name="Tabel 7">
            <a:extLst>
              <a:ext uri="{FF2B5EF4-FFF2-40B4-BE49-F238E27FC236}">
                <a16:creationId xmlns:a16="http://schemas.microsoft.com/office/drawing/2014/main" id="{1736CB61-6B55-4F40-96E5-D483FAE4B0EB}"/>
              </a:ext>
            </a:extLst>
          </p:cNvPr>
          <p:cNvGraphicFramePr>
            <a:graphicFrameLocks noGrp="1" noChangeAspect="1"/>
          </p:cNvGraphicFramePr>
          <p:nvPr>
            <p:extLst>
              <p:ext uri="{D42A27DB-BD31-4B8C-83A1-F6EECF244321}">
                <p14:modId xmlns:p14="http://schemas.microsoft.com/office/powerpoint/2010/main" val="495769230"/>
              </p:ext>
            </p:extLst>
          </p:nvPr>
        </p:nvGraphicFramePr>
        <p:xfrm>
          <a:off x="892183" y="1852962"/>
          <a:ext cx="10515599" cy="2567390"/>
        </p:xfrm>
        <a:graphic>
          <a:graphicData uri="http://schemas.openxmlformats.org/drawingml/2006/table">
            <a:tbl>
              <a:tblPr firstRow="1" firstCol="1" bandRow="1">
                <a:tableStyleId>{5C22544A-7EE6-4342-B048-85BDC9FD1C3A}</a:tableStyleId>
              </a:tblPr>
              <a:tblGrid>
                <a:gridCol w="2155817">
                  <a:extLst>
                    <a:ext uri="{9D8B030D-6E8A-4147-A177-3AD203B41FA5}">
                      <a16:colId xmlns:a16="http://schemas.microsoft.com/office/drawing/2014/main" val="3524300946"/>
                    </a:ext>
                  </a:extLst>
                </a:gridCol>
                <a:gridCol w="4411755">
                  <a:extLst>
                    <a:ext uri="{9D8B030D-6E8A-4147-A177-3AD203B41FA5}">
                      <a16:colId xmlns:a16="http://schemas.microsoft.com/office/drawing/2014/main" val="3045990795"/>
                    </a:ext>
                  </a:extLst>
                </a:gridCol>
                <a:gridCol w="3948027">
                  <a:extLst>
                    <a:ext uri="{9D8B030D-6E8A-4147-A177-3AD203B41FA5}">
                      <a16:colId xmlns:a16="http://schemas.microsoft.com/office/drawing/2014/main" val="2651394922"/>
                    </a:ext>
                  </a:extLst>
                </a:gridCol>
              </a:tblGrid>
              <a:tr h="380179">
                <a:tc gridSpan="3">
                  <a:txBody>
                    <a:bodyPr/>
                    <a:lstStyle/>
                    <a:p>
                      <a:pPr algn="l">
                        <a:lnSpc>
                          <a:spcPct val="125000"/>
                        </a:lnSpc>
                        <a:spcAft>
                          <a:spcPts val="800"/>
                        </a:spcAft>
                      </a:pPr>
                      <a:r>
                        <a:rPr lang="nl-NL" sz="2200" dirty="0">
                          <a:solidFill>
                            <a:schemeClr val="tx1"/>
                          </a:solidFill>
                          <a:effectLst/>
                          <a:latin typeface="Franklin Gothic Book" panose="020B0503020102020204" pitchFamily="34" charset="0"/>
                        </a:rPr>
                        <a:t>Connectiviteit</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a:p>
                  </a:txBody>
                  <a:tcPr/>
                </a:tc>
                <a:tc hMerge="1">
                  <a:txBody>
                    <a:bodyPr/>
                    <a:lstStyle/>
                    <a:p>
                      <a:pPr algn="l">
                        <a:lnSpc>
                          <a:spcPct val="125000"/>
                        </a:lnSpc>
                        <a:spcAft>
                          <a:spcPts val="800"/>
                        </a:spcAft>
                      </a:pPr>
                      <a:r>
                        <a:rPr lang="nl-NL" sz="1800" dirty="0">
                          <a:effectLst/>
                          <a:latin typeface="Franklin Gothic Book" panose="020B0503020102020204" pitchFamily="34" charset="0"/>
                        </a:rPr>
                        <a:t> </a:t>
                      </a:r>
                      <a:endParaRPr lang="nl-NL" sz="1800" dirty="0">
                        <a:effectLst/>
                        <a:latin typeface="Franklin Gothic Book" panose="020B0503020102020204" pitchFamily="34" charset="0"/>
                        <a:ea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883833"/>
                  </a:ext>
                </a:extLst>
              </a:tr>
              <a:tr h="352855">
                <a:tc>
                  <a:txBody>
                    <a:bodyPr/>
                    <a:lstStyle/>
                    <a:p>
                      <a:pPr algn="l">
                        <a:lnSpc>
                          <a:spcPct val="125000"/>
                        </a:lnSpc>
                        <a:spcAft>
                          <a:spcPts val="800"/>
                        </a:spcAft>
                      </a:pPr>
                      <a:r>
                        <a:rPr lang="nl-NL" sz="1800" dirty="0">
                          <a:solidFill>
                            <a:schemeClr val="tx1"/>
                          </a:solidFill>
                          <a:effectLst/>
                          <a:latin typeface="+mn-lt"/>
                        </a:rPr>
                        <a:t>kenmerk</a:t>
                      </a:r>
                      <a:endParaRPr lang="nl-NL" sz="1800" dirty="0">
                        <a:solidFill>
                          <a:schemeClr val="tx1"/>
                        </a:solidFill>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25000"/>
                        </a:lnSpc>
                        <a:spcAft>
                          <a:spcPts val="800"/>
                        </a:spcAft>
                      </a:pPr>
                      <a:r>
                        <a:rPr lang="nl-NL" sz="1800" b="1" dirty="0">
                          <a:effectLst/>
                          <a:latin typeface="+mn-lt"/>
                        </a:rPr>
                        <a:t>parameter(s)</a:t>
                      </a:r>
                      <a:endParaRPr lang="nl-NL" sz="1800" b="1" dirty="0">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lnSpc>
                          <a:spcPct val="125000"/>
                        </a:lnSpc>
                        <a:spcAft>
                          <a:spcPts val="800"/>
                        </a:spcAft>
                      </a:pPr>
                      <a:r>
                        <a:rPr lang="nl-NL" sz="1800" b="1" dirty="0">
                          <a:effectLst/>
                          <a:latin typeface="+mn-lt"/>
                        </a:rPr>
                        <a:t>kritische waarde  per parameter</a:t>
                      </a:r>
                      <a:endParaRPr lang="nl-NL" sz="1800" b="1" dirty="0">
                        <a:effectLst/>
                        <a:latin typeface="+mn-lt"/>
                        <a:ea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57297483"/>
                  </a:ext>
                </a:extLst>
              </a:tr>
              <a:tr h="366512">
                <a:tc rowSpan="3">
                  <a:txBody>
                    <a:bodyPr/>
                    <a:lstStyle/>
                    <a:p>
                      <a:pPr algn="l">
                        <a:lnSpc>
                          <a:spcPct val="125000"/>
                        </a:lnSpc>
                        <a:spcAft>
                          <a:spcPts val="800"/>
                        </a:spcAft>
                      </a:pPr>
                      <a:r>
                        <a:rPr lang="nl-NL" sz="1600" dirty="0">
                          <a:solidFill>
                            <a:schemeClr val="tx1"/>
                          </a:solidFill>
                          <a:effectLst/>
                          <a:latin typeface="+mn-lt"/>
                          <a:ea typeface="Arial" panose="020B0604020202020204" pitchFamily="34" charset="0"/>
                        </a:rPr>
                        <a:t>Open uitwisseling</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Open verbinding estuaria en baaien (i)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Herstel 4 à 5 semi-open verbindingen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08882"/>
                  </a:ext>
                </a:extLst>
              </a:tr>
              <a:tr h="366512">
                <a:tc vMerge="1">
                  <a:txBody>
                    <a:bodyPr/>
                    <a:lstStyle/>
                    <a:p>
                      <a:pPr algn="l">
                        <a:lnSpc>
                          <a:spcPct val="125000"/>
                        </a:lnSpc>
                      </a:pPr>
                      <a:endParaRPr lang="nl-NL" sz="18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Passeerbaarheid barrières (i)</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Elk achterlandsysteem verbonden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37681"/>
                  </a:ext>
                </a:extLst>
              </a:tr>
              <a:tr h="366512">
                <a:tc vMerge="1">
                  <a:txBody>
                    <a:bodyPr/>
                    <a:lstStyle/>
                    <a:p>
                      <a:pPr algn="l">
                        <a:lnSpc>
                          <a:spcPct val="125000"/>
                        </a:lnSpc>
                      </a:pPr>
                      <a:endParaRPr lang="nl-NL" sz="18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Passeerbaarheid barrières (i)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Voor ‘zwemmers’ en ‘drijvers’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725778"/>
                  </a:ext>
                </a:extLst>
              </a:tr>
              <a:tr h="366512">
                <a:tc rowSpan="2">
                  <a:txBody>
                    <a:bodyPr/>
                    <a:lstStyle/>
                    <a:p>
                      <a:pPr algn="l">
                        <a:lnSpc>
                          <a:spcPct val="125000"/>
                        </a:lnSpc>
                      </a:pPr>
                      <a:r>
                        <a:rPr lang="nl-NL" sz="1600" dirty="0">
                          <a:solidFill>
                            <a:schemeClr val="tx1"/>
                          </a:solidFill>
                          <a:effectLst/>
                          <a:latin typeface="+mn-lt"/>
                        </a:rPr>
                        <a:t>Gradiënten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Natuurlijke ‘rust’ toegangen (i)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Geen onnatuurlijke geluidsbelasting</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5897100"/>
                  </a:ext>
                </a:extLst>
              </a:tr>
              <a:tr h="368308">
                <a:tc vMerge="1">
                  <a:txBody>
                    <a:bodyPr/>
                    <a:lstStyle/>
                    <a:p>
                      <a:pPr algn="l">
                        <a:lnSpc>
                          <a:spcPct val="125000"/>
                        </a:lnSpc>
                      </a:pPr>
                      <a:endParaRPr lang="nl-NL" sz="1800" dirty="0">
                        <a:solidFill>
                          <a:schemeClr val="tx1"/>
                        </a:solidFill>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Natuurlijke ‘rust’ toegangen (i)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800"/>
                        </a:spcAft>
                      </a:pPr>
                      <a:r>
                        <a:rPr lang="nl-NL" sz="1600" dirty="0">
                          <a:effectLst/>
                          <a:latin typeface="+mn-lt"/>
                          <a:ea typeface="Arial" panose="020B0604020202020204" pitchFamily="34" charset="0"/>
                        </a:rPr>
                        <a:t>Geen oogst tijdens passages soorten.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2865827"/>
                  </a:ext>
                </a:extLst>
              </a:tr>
            </a:tbl>
          </a:graphicData>
        </a:graphic>
      </p:graphicFrame>
    </p:spTree>
    <p:extLst>
      <p:ext uri="{BB962C8B-B14F-4D97-AF65-F5344CB8AC3E}">
        <p14:creationId xmlns:p14="http://schemas.microsoft.com/office/powerpoint/2010/main" val="36955520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5C058-9BCA-4FDF-BD5B-8666555ECB99}"/>
              </a:ext>
            </a:extLst>
          </p:cNvPr>
          <p:cNvSpPr>
            <a:spLocks noGrp="1"/>
          </p:cNvSpPr>
          <p:nvPr>
            <p:ph type="title"/>
          </p:nvPr>
        </p:nvSpPr>
        <p:spPr/>
        <p:txBody>
          <a:bodyPr/>
          <a:lstStyle/>
          <a:p>
            <a:r>
              <a:rPr lang="nl-NL" dirty="0"/>
              <a:t>Essentie trofische interacties</a:t>
            </a:r>
          </a:p>
        </p:txBody>
      </p:sp>
      <p:sp>
        <p:nvSpPr>
          <p:cNvPr id="4" name="Tijdelijke aanduiding voor dianummer 3">
            <a:extLst>
              <a:ext uri="{FF2B5EF4-FFF2-40B4-BE49-F238E27FC236}">
                <a16:creationId xmlns:a16="http://schemas.microsoft.com/office/drawing/2014/main" id="{ECFC8D80-B779-43A7-9CA6-91041D420737}"/>
              </a:ext>
            </a:extLst>
          </p:cNvPr>
          <p:cNvSpPr>
            <a:spLocks noGrp="1"/>
          </p:cNvSpPr>
          <p:nvPr>
            <p:ph type="sldNum" sz="quarter" idx="12"/>
          </p:nvPr>
        </p:nvSpPr>
        <p:spPr/>
        <p:txBody>
          <a:bodyPr/>
          <a:lstStyle/>
          <a:p>
            <a:fld id="{0A390539-1FFD-4E1A-8447-2B1247AD4F0B}" type="slidenum">
              <a:rPr lang="nl-NL" smtClean="0"/>
              <a:t>9</a:t>
            </a:fld>
            <a:endParaRPr lang="nl-NL"/>
          </a:p>
        </p:txBody>
      </p:sp>
      <p:pic>
        <p:nvPicPr>
          <p:cNvPr id="1026" name="Picture 2" descr="Voedselweb">
            <a:extLst>
              <a:ext uri="{FF2B5EF4-FFF2-40B4-BE49-F238E27FC236}">
                <a16:creationId xmlns:a16="http://schemas.microsoft.com/office/drawing/2014/main" id="{B87FBF14-0719-4302-AD60-8C1EFC9B9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518" y="2160975"/>
            <a:ext cx="4086808" cy="2536049"/>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0DA674DF-0911-4932-9C43-D1C6120DC1C5}"/>
              </a:ext>
            </a:extLst>
          </p:cNvPr>
          <p:cNvSpPr/>
          <p:nvPr/>
        </p:nvSpPr>
        <p:spPr>
          <a:xfrm>
            <a:off x="206705" y="938464"/>
            <a:ext cx="561476" cy="5730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5</a:t>
            </a:r>
            <a:endParaRPr lang="nl-NL" sz="3200" dirty="0"/>
          </a:p>
        </p:txBody>
      </p:sp>
      <p:sp>
        <p:nvSpPr>
          <p:cNvPr id="12" name="Tijdelijke aanduiding voor inhoud 2">
            <a:extLst>
              <a:ext uri="{FF2B5EF4-FFF2-40B4-BE49-F238E27FC236}">
                <a16:creationId xmlns:a16="http://schemas.microsoft.com/office/drawing/2014/main" id="{BF848B58-1A3E-4FE2-B18A-BE39803C12C1}"/>
              </a:ext>
            </a:extLst>
          </p:cNvPr>
          <p:cNvSpPr txBox="1">
            <a:spLocks/>
          </p:cNvSpPr>
          <p:nvPr/>
        </p:nvSpPr>
        <p:spPr>
          <a:xfrm>
            <a:off x="773958" y="1747670"/>
            <a:ext cx="11094581" cy="435133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77800"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arenR"/>
            </a:pPr>
            <a:r>
              <a:rPr lang="nl-NL" dirty="0"/>
              <a:t>Aantal trofische </a:t>
            </a:r>
            <a:r>
              <a:rPr lang="nl-NL" dirty="0" err="1"/>
              <a:t>niveau’s</a:t>
            </a:r>
            <a:r>
              <a:rPr lang="nl-NL" dirty="0"/>
              <a:t> </a:t>
            </a:r>
            <a:r>
              <a:rPr lang="nl-NL" dirty="0" err="1"/>
              <a:t>voedselweb</a:t>
            </a:r>
            <a:r>
              <a:rPr lang="nl-NL" dirty="0"/>
              <a:t> 		</a:t>
            </a:r>
          </a:p>
          <a:p>
            <a:pPr marL="457200" indent="-457200">
              <a:buAutoNum type="arabicParenR"/>
            </a:pPr>
            <a:endParaRPr lang="nl-NL" dirty="0"/>
          </a:p>
          <a:p>
            <a:endParaRPr lang="nl-NL" dirty="0"/>
          </a:p>
          <a:p>
            <a:endParaRPr lang="nl-NL" dirty="0"/>
          </a:p>
          <a:p>
            <a:endParaRPr lang="nl-NL" dirty="0"/>
          </a:p>
          <a:p>
            <a:endParaRPr lang="nl-NL" dirty="0"/>
          </a:p>
          <a:p>
            <a:endParaRPr lang="nl-NL" dirty="0"/>
          </a:p>
          <a:p>
            <a:endParaRPr lang="nl-NL" sz="800" dirty="0"/>
          </a:p>
          <a:p>
            <a:endParaRPr lang="nl-NL" dirty="0"/>
          </a:p>
          <a:p>
            <a:r>
              <a:rPr lang="nl-NL" dirty="0"/>
              <a:t>2) Aantal verbindingen (interactie dichtheid)	</a:t>
            </a:r>
            <a:endParaRPr lang="nl-NL" dirty="0">
              <a:solidFill>
                <a:srgbClr val="E7904E"/>
              </a:solidFill>
            </a:endParaRPr>
          </a:p>
        </p:txBody>
      </p:sp>
      <p:sp>
        <p:nvSpPr>
          <p:cNvPr id="16" name="Tekstvak 15">
            <a:extLst>
              <a:ext uri="{FF2B5EF4-FFF2-40B4-BE49-F238E27FC236}">
                <a16:creationId xmlns:a16="http://schemas.microsoft.com/office/drawing/2014/main" id="{65E0DC41-83A0-4F68-AABD-952FFB6451F5}"/>
              </a:ext>
            </a:extLst>
          </p:cNvPr>
          <p:cNvSpPr txBox="1"/>
          <p:nvPr/>
        </p:nvSpPr>
        <p:spPr>
          <a:xfrm>
            <a:off x="1194621" y="4369803"/>
            <a:ext cx="4511931" cy="369332"/>
          </a:xfrm>
          <a:prstGeom prst="rect">
            <a:avLst/>
          </a:prstGeom>
          <a:noFill/>
        </p:spPr>
        <p:txBody>
          <a:bodyPr wrap="square">
            <a:spAutoFit/>
          </a:bodyPr>
          <a:lstStyle/>
          <a:p>
            <a:r>
              <a:rPr lang="en-US" sz="1800" dirty="0" err="1">
                <a:solidFill>
                  <a:schemeClr val="tx1"/>
                </a:solidFill>
                <a:effectLst/>
                <a:highlight>
                  <a:srgbClr val="FFFFFF"/>
                </a:highlight>
                <a:latin typeface="+mn-lt"/>
                <a:ea typeface="Calibri" panose="020F0502020204030204" pitchFamily="34" charset="0"/>
              </a:rPr>
              <a:t>Voedselweb</a:t>
            </a:r>
            <a:r>
              <a:rPr lang="en-US" sz="1800" dirty="0">
                <a:solidFill>
                  <a:schemeClr val="tx1"/>
                </a:solidFill>
                <a:effectLst/>
                <a:highlight>
                  <a:srgbClr val="FFFFFF"/>
                </a:highlight>
                <a:latin typeface="+mn-lt"/>
                <a:ea typeface="Calibri" panose="020F0502020204030204" pitchFamily="34" charset="0"/>
              </a:rPr>
              <a:t> Waddenzee (www.ecomare.nl)</a:t>
            </a:r>
            <a:endParaRPr lang="nl-NL" sz="2800" dirty="0">
              <a:effectLst/>
              <a:highlight>
                <a:srgbClr val="FFFFFF"/>
              </a:highlight>
              <a:latin typeface="Calibri" panose="020F0502020204030204" pitchFamily="34" charset="0"/>
              <a:ea typeface="Calibri" panose="020F0502020204030204" pitchFamily="34" charset="0"/>
            </a:endParaRPr>
          </a:p>
        </p:txBody>
      </p:sp>
      <p:pic>
        <p:nvPicPr>
          <p:cNvPr id="19" name="Tijdelijke aanduiding voor inhoud 18">
            <a:extLst>
              <a:ext uri="{FF2B5EF4-FFF2-40B4-BE49-F238E27FC236}">
                <a16:creationId xmlns:a16="http://schemas.microsoft.com/office/drawing/2014/main" id="{688A30E9-7880-4042-88E8-081EE7F522A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95588" y="3372644"/>
            <a:ext cx="3686689" cy="1257475"/>
          </a:xfrm>
        </p:spPr>
      </p:pic>
      <p:sp>
        <p:nvSpPr>
          <p:cNvPr id="21" name="Tekstvak 20">
            <a:extLst>
              <a:ext uri="{FF2B5EF4-FFF2-40B4-BE49-F238E27FC236}">
                <a16:creationId xmlns:a16="http://schemas.microsoft.com/office/drawing/2014/main" id="{20BF271C-8277-4ED8-8634-A599A71ADFA1}"/>
              </a:ext>
            </a:extLst>
          </p:cNvPr>
          <p:cNvSpPr txBox="1"/>
          <p:nvPr/>
        </p:nvSpPr>
        <p:spPr>
          <a:xfrm>
            <a:off x="6795588" y="4697024"/>
            <a:ext cx="4569483" cy="1200329"/>
          </a:xfrm>
          <a:prstGeom prst="rect">
            <a:avLst/>
          </a:prstGeom>
          <a:noFill/>
        </p:spPr>
        <p:txBody>
          <a:bodyPr wrap="square">
            <a:spAutoFit/>
          </a:bodyPr>
          <a:lstStyle/>
          <a:p>
            <a:r>
              <a:rPr lang="en-US" sz="1800" dirty="0" err="1">
                <a:solidFill>
                  <a:schemeClr val="tx1"/>
                </a:solidFill>
                <a:effectLst/>
                <a:highlight>
                  <a:srgbClr val="FFFFFF"/>
                </a:highlight>
                <a:latin typeface="+mn-lt"/>
                <a:ea typeface="Calibri" panose="020F0502020204030204" pitchFamily="34" charset="0"/>
              </a:rPr>
              <a:t>Complexiteit</a:t>
            </a:r>
            <a:r>
              <a:rPr lang="en-US" sz="1800" dirty="0">
                <a:solidFill>
                  <a:schemeClr val="tx1"/>
                </a:solidFill>
                <a:effectLst/>
                <a:highlight>
                  <a:srgbClr val="FFFFFF"/>
                </a:highlight>
                <a:latin typeface="+mn-lt"/>
                <a:ea typeface="Calibri" panose="020F0502020204030204" pitchFamily="34" charset="0"/>
              </a:rPr>
              <a:t> </a:t>
            </a:r>
            <a:r>
              <a:rPr lang="en-US" sz="1800" dirty="0" err="1">
                <a:solidFill>
                  <a:schemeClr val="tx1"/>
                </a:solidFill>
                <a:effectLst/>
                <a:highlight>
                  <a:srgbClr val="FFFFFF"/>
                </a:highlight>
                <a:latin typeface="+mn-lt"/>
                <a:ea typeface="Calibri" panose="020F0502020204030204" pitchFamily="34" charset="0"/>
              </a:rPr>
              <a:t>voedselweb</a:t>
            </a:r>
            <a:r>
              <a:rPr lang="en-US" sz="1800" dirty="0">
                <a:solidFill>
                  <a:schemeClr val="tx1"/>
                </a:solidFill>
                <a:effectLst/>
                <a:highlight>
                  <a:srgbClr val="FFFFFF"/>
                </a:highlight>
                <a:latin typeface="+mn-lt"/>
                <a:ea typeface="Calibri" panose="020F0502020204030204" pitchFamily="34" charset="0"/>
              </a:rPr>
              <a:t> </a:t>
            </a:r>
            <a:r>
              <a:rPr lang="en-US" sz="1800" dirty="0" err="1">
                <a:solidFill>
                  <a:schemeClr val="tx1"/>
                </a:solidFill>
                <a:effectLst/>
                <a:highlight>
                  <a:srgbClr val="FFFFFF"/>
                </a:highlight>
                <a:latin typeface="+mn-lt"/>
                <a:ea typeface="Calibri" panose="020F0502020204030204" pitchFamily="34" charset="0"/>
              </a:rPr>
              <a:t>obv</a:t>
            </a:r>
            <a:r>
              <a:rPr lang="en-US" sz="1800" dirty="0">
                <a:solidFill>
                  <a:schemeClr val="tx1"/>
                </a:solidFill>
                <a:effectLst/>
                <a:highlight>
                  <a:srgbClr val="FFFFFF"/>
                </a:highlight>
                <a:latin typeface="+mn-lt"/>
                <a:ea typeface="Calibri" panose="020F0502020204030204" pitchFamily="34" charset="0"/>
              </a:rPr>
              <a:t> </a:t>
            </a:r>
            <a:r>
              <a:rPr lang="en-US" sz="1800" dirty="0" err="1">
                <a:solidFill>
                  <a:schemeClr val="tx1"/>
                </a:solidFill>
                <a:effectLst/>
                <a:highlight>
                  <a:srgbClr val="FFFFFF"/>
                </a:highlight>
                <a:latin typeface="+mn-lt"/>
                <a:ea typeface="Calibri" panose="020F0502020204030204" pitchFamily="34" charset="0"/>
              </a:rPr>
              <a:t>verbindingen</a:t>
            </a:r>
            <a:r>
              <a:rPr lang="en-US" sz="1800" dirty="0">
                <a:solidFill>
                  <a:schemeClr val="tx1"/>
                </a:solidFill>
                <a:effectLst/>
                <a:highlight>
                  <a:srgbClr val="FFFFFF"/>
                </a:highlight>
                <a:latin typeface="+mn-lt"/>
                <a:ea typeface="Calibri" panose="020F0502020204030204" pitchFamily="34" charset="0"/>
              </a:rPr>
              <a:t> </a:t>
            </a:r>
            <a:r>
              <a:rPr lang="en-US" sz="1800" dirty="0" err="1">
                <a:solidFill>
                  <a:schemeClr val="tx1"/>
                </a:solidFill>
                <a:effectLst/>
                <a:highlight>
                  <a:srgbClr val="FFFFFF"/>
                </a:highlight>
                <a:latin typeface="+mn-lt"/>
                <a:ea typeface="Calibri" panose="020F0502020204030204" pitchFamily="34" charset="0"/>
              </a:rPr>
              <a:t>tussen</a:t>
            </a:r>
            <a:r>
              <a:rPr lang="en-US" sz="1800" dirty="0">
                <a:solidFill>
                  <a:schemeClr val="tx1"/>
                </a:solidFill>
                <a:effectLst/>
                <a:highlight>
                  <a:srgbClr val="FFFFFF"/>
                </a:highlight>
                <a:latin typeface="+mn-lt"/>
                <a:ea typeface="Calibri" panose="020F0502020204030204" pitchFamily="34" charset="0"/>
              </a:rPr>
              <a:t> </a:t>
            </a:r>
            <a:r>
              <a:rPr lang="en-US" sz="1800" dirty="0" err="1">
                <a:solidFill>
                  <a:schemeClr val="tx1"/>
                </a:solidFill>
                <a:effectLst/>
                <a:highlight>
                  <a:srgbClr val="FFFFFF"/>
                </a:highlight>
                <a:latin typeface="+mn-lt"/>
                <a:ea typeface="Calibri" panose="020F0502020204030204" pitchFamily="34" charset="0"/>
              </a:rPr>
              <a:t>functionele</a:t>
            </a:r>
            <a:r>
              <a:rPr lang="en-US" sz="1800" dirty="0">
                <a:solidFill>
                  <a:schemeClr val="tx1"/>
                </a:solidFill>
                <a:effectLst/>
                <a:highlight>
                  <a:srgbClr val="FFFFFF"/>
                </a:highlight>
                <a:latin typeface="+mn-lt"/>
                <a:ea typeface="Calibri" panose="020F0502020204030204" pitchFamily="34" charset="0"/>
              </a:rPr>
              <a:t> </a:t>
            </a:r>
            <a:r>
              <a:rPr lang="en-US" sz="1800" dirty="0" err="1">
                <a:solidFill>
                  <a:schemeClr val="tx1"/>
                </a:solidFill>
                <a:effectLst/>
                <a:highlight>
                  <a:srgbClr val="FFFFFF"/>
                </a:highlight>
                <a:latin typeface="+mn-lt"/>
                <a:ea typeface="Calibri" panose="020F0502020204030204" pitchFamily="34" charset="0"/>
              </a:rPr>
              <a:t>soortgroepen</a:t>
            </a:r>
            <a:r>
              <a:rPr lang="en-US" sz="1800" dirty="0">
                <a:solidFill>
                  <a:schemeClr val="tx1"/>
                </a:solidFill>
                <a:effectLst/>
                <a:highlight>
                  <a:srgbClr val="FFFFFF"/>
                </a:highlight>
                <a:latin typeface="+mn-lt"/>
                <a:ea typeface="Calibri" panose="020F0502020204030204" pitchFamily="34" charset="0"/>
              </a:rPr>
              <a:t> </a:t>
            </a:r>
            <a:r>
              <a:rPr lang="en-US" dirty="0" err="1">
                <a:highlight>
                  <a:srgbClr val="FFFFFF"/>
                </a:highlight>
                <a:ea typeface="Calibri" panose="020F0502020204030204" pitchFamily="34" charset="0"/>
              </a:rPr>
              <a:t>maakt</a:t>
            </a:r>
            <a:r>
              <a:rPr lang="en-US" dirty="0">
                <a:highlight>
                  <a:srgbClr val="FFFFFF"/>
                </a:highlight>
                <a:ea typeface="Calibri" panose="020F0502020204030204" pitchFamily="34" charset="0"/>
              </a:rPr>
              <a:t> </a:t>
            </a:r>
            <a:r>
              <a:rPr lang="en-US" dirty="0" err="1">
                <a:highlight>
                  <a:srgbClr val="FFFFFF"/>
                </a:highlight>
                <a:ea typeface="Calibri" panose="020F0502020204030204" pitchFamily="34" charset="0"/>
              </a:rPr>
              <a:t>mosselbank</a:t>
            </a:r>
            <a:r>
              <a:rPr lang="en-US" dirty="0">
                <a:highlight>
                  <a:srgbClr val="FFFFFF"/>
                </a:highlight>
                <a:ea typeface="Calibri" panose="020F0502020204030204" pitchFamily="34" charset="0"/>
              </a:rPr>
              <a:t> </a:t>
            </a:r>
            <a:r>
              <a:rPr lang="en-US" dirty="0" err="1">
                <a:highlight>
                  <a:srgbClr val="FFFFFF"/>
                </a:highlight>
                <a:ea typeface="Calibri" panose="020F0502020204030204" pitchFamily="34" charset="0"/>
              </a:rPr>
              <a:t>robuuster</a:t>
            </a:r>
            <a:r>
              <a:rPr lang="en-US" dirty="0">
                <a:highlight>
                  <a:srgbClr val="FFFFFF"/>
                </a:highlight>
                <a:ea typeface="Calibri" panose="020F0502020204030204" pitchFamily="34" charset="0"/>
              </a:rPr>
              <a:t> dan </a:t>
            </a:r>
            <a:r>
              <a:rPr lang="en-US" dirty="0" err="1">
                <a:highlight>
                  <a:srgbClr val="FFFFFF"/>
                </a:highlight>
                <a:ea typeface="Calibri" panose="020F0502020204030204" pitchFamily="34" charset="0"/>
              </a:rPr>
              <a:t>zandplaat</a:t>
            </a:r>
            <a:endParaRPr lang="en-US" sz="1800" dirty="0">
              <a:solidFill>
                <a:schemeClr val="tx1"/>
              </a:solidFill>
              <a:effectLst/>
              <a:highlight>
                <a:srgbClr val="FFFFFF"/>
              </a:highlight>
              <a:latin typeface="+mn-lt"/>
              <a:ea typeface="Calibri" panose="020F0502020204030204" pitchFamily="34" charset="0"/>
            </a:endParaRPr>
          </a:p>
          <a:p>
            <a:r>
              <a:rPr lang="en-US" sz="1800" dirty="0">
                <a:solidFill>
                  <a:schemeClr val="tx1"/>
                </a:solidFill>
                <a:effectLst/>
                <a:highlight>
                  <a:srgbClr val="FFFFFF"/>
                </a:highlight>
                <a:latin typeface="+mn-lt"/>
                <a:ea typeface="Calibri" panose="020F0502020204030204" pitchFamily="34" charset="0"/>
              </a:rPr>
              <a:t>(</a:t>
            </a:r>
            <a:r>
              <a:rPr lang="en-US" sz="1800" dirty="0" err="1">
                <a:solidFill>
                  <a:schemeClr val="tx1"/>
                </a:solidFill>
                <a:effectLst/>
                <a:highlight>
                  <a:srgbClr val="FFFFFF"/>
                </a:highlight>
                <a:latin typeface="+mn-lt"/>
                <a:ea typeface="Calibri" panose="020F0502020204030204" pitchFamily="34" charset="0"/>
              </a:rPr>
              <a:t>Waddensleutels</a:t>
            </a:r>
            <a:r>
              <a:rPr lang="en-US" sz="1800" dirty="0">
                <a:solidFill>
                  <a:schemeClr val="tx1"/>
                </a:solidFill>
                <a:effectLst/>
                <a:highlight>
                  <a:srgbClr val="FFFFFF"/>
                </a:highlight>
                <a:latin typeface="+mn-lt"/>
                <a:ea typeface="Calibri" panose="020F0502020204030204" pitchFamily="34" charset="0"/>
              </a:rPr>
              <a:t> 2016)</a:t>
            </a:r>
            <a:endParaRPr lang="nl-NL" sz="2800" dirty="0">
              <a:effectLst/>
              <a:highlight>
                <a:srgbClr val="FFFFFF"/>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14026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Kantoorthema">
  <a:themeElements>
    <a:clrScheme name="PRW">
      <a:dk1>
        <a:sysClr val="windowText" lastClr="000000"/>
      </a:dk1>
      <a:lt1>
        <a:sysClr val="window" lastClr="FFFFFF"/>
      </a:lt1>
      <a:dk2>
        <a:srgbClr val="E7904E"/>
      </a:dk2>
      <a:lt2>
        <a:srgbClr val="FFFFFF"/>
      </a:lt2>
      <a:accent1>
        <a:srgbClr val="E7904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W">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ssjabloon_V3.potx" id="{81C0E021-6DFA-464C-9026-1D268E4B6745}" vid="{DC3274B9-91EE-40CA-8CDB-3499BB2502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Properties xmlns="http://schemas.openxmlformats.org/officeDocument/2006/extended-properties" xmlns:vt="http://schemas.openxmlformats.org/officeDocument/2006/docPropsVTypes">
  <Template>Basissjabloon_V3</Template>
  <TotalTime>42061</TotalTime>
  <Words>1151</Words>
  <Application>Microsoft Office PowerPoint</Application>
  <PresentationFormat>Breedbeeld</PresentationFormat>
  <Paragraphs>211</Paragraphs>
  <Slides>18</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Franklin Gothic Book</vt:lpstr>
      <vt:lpstr>Franklin Gothic Demi</vt:lpstr>
      <vt:lpstr>Kantoorthema</vt:lpstr>
      <vt:lpstr>Streefbeeld Onderwaternatuur Waddenzee </vt:lpstr>
      <vt:lpstr>Ontwikkeling Streefbeeld Onderwaternatuur Waddenzee</vt:lpstr>
      <vt:lpstr>Wat is een concreet streefbeeld?</vt:lpstr>
      <vt:lpstr>Aanpak</vt:lpstr>
      <vt:lpstr>Bouwstenen Streefbeeld Onderwaternatuur</vt:lpstr>
      <vt:lpstr>Habitats en gradiënten</vt:lpstr>
      <vt:lpstr>Habitats en gradiënten – parameters en kritische waarden</vt:lpstr>
      <vt:lpstr>Habitats en connectiviteit – parameters en kritische waarden</vt:lpstr>
      <vt:lpstr>Essentie trofische interacties</vt:lpstr>
      <vt:lpstr>Trofische interacties – parameters en kritische waarden</vt:lpstr>
      <vt:lpstr>Denkrichting beleid - Verkenning mogelijke ruimte voor ‘nieuw’ beleid</vt:lpstr>
      <vt:lpstr>KRM descriptoren die we gaan uitwerken</vt:lpstr>
      <vt:lpstr>Vragen voor de werkgroepen</vt:lpstr>
      <vt:lpstr>PowerPoint-presentatie</vt:lpstr>
      <vt:lpstr>OSPAR (KRM) Biodiversity</vt:lpstr>
      <vt:lpstr>GROEP 1 Biodiversity</vt:lpstr>
      <vt:lpstr>GROEP 3 Benthic habitats</vt:lpstr>
      <vt:lpstr>GROEP 2: Foodwebs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 VEERKRACHTIG!</dc:title>
  <dc:creator>Boggia, M.M. (Marvin)</dc:creator>
  <cp:lastModifiedBy>Martha Buitenkamp</cp:lastModifiedBy>
  <cp:revision>595</cp:revision>
  <cp:lastPrinted>2020-12-18T13:25:15Z</cp:lastPrinted>
  <dcterms:created xsi:type="dcterms:W3CDTF">2019-09-04T14:01:44Z</dcterms:created>
  <dcterms:modified xsi:type="dcterms:W3CDTF">2022-10-06T11:42:21Z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MSIP_Label_4bde8109-f994-4a60-a1d3-5c95e2ff3620_Enabled">
    <vt:lpwstr>true</vt:lpwstr>
  </property>
  <property fmtid="{D5CDD505-2E9C-101B-9397-08002B2CF9AE}" pid="4" name="MSIP_Label_4bde8109-f994-4a60-a1d3-5c95e2ff3620_SetDate">
    <vt:lpwstr>2022-09-14T03:39:37Z</vt:lpwstr>
  </property>
  <property fmtid="{D5CDD505-2E9C-101B-9397-08002B2CF9AE}" pid="5" name="MSIP_Label_4bde8109-f994-4a60-a1d3-5c95e2ff3620_Method">
    <vt:lpwstr>Privileged</vt:lpwstr>
  </property>
  <property fmtid="{D5CDD505-2E9C-101B-9397-08002B2CF9AE}" pid="6" name="MSIP_Label_4bde8109-f994-4a60-a1d3-5c95e2ff3620_Name">
    <vt:lpwstr>FLPubliek</vt:lpwstr>
  </property>
  <property fmtid="{D5CDD505-2E9C-101B-9397-08002B2CF9AE}" pid="7" name="MSIP_Label_4bde8109-f994-4a60-a1d3-5c95e2ff3620_SiteId">
    <vt:lpwstr>1321633e-f6b9-44e2-a44f-59b9d264ecb7</vt:lpwstr>
  </property>
  <property fmtid="{D5CDD505-2E9C-101B-9397-08002B2CF9AE}" pid="8" name="MSIP_Label_4bde8109-f994-4a60-a1d3-5c95e2ff3620_ActionId">
    <vt:lpwstr>22066657-ede5-4c66-88c9-473c8b30ca7b</vt:lpwstr>
  </property>
  <property fmtid="{D5CDD505-2E9C-101B-9397-08002B2CF9AE}" pid="9" name="MSIP_Label_4bde8109-f994-4a60-a1d3-5c95e2ff3620_ContentBits">
    <vt:lpwstr>0</vt:lpwstr>
  </property>
</Properties>
</file>