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82" r:id="rId5"/>
    <p:sldId id="274" r:id="rId6"/>
    <p:sldId id="280" r:id="rId7"/>
    <p:sldId id="281" r:id="rId8"/>
    <p:sldId id="278" r:id="rId9"/>
    <p:sldId id="277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38ECF-D44C-4454-ADD6-28FBE06D5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032" y="2329220"/>
            <a:ext cx="9143999" cy="1388705"/>
          </a:xfrm>
        </p:spPr>
        <p:txBody>
          <a:bodyPr lIns="0" tIns="0" rIns="0" bIns="0" anchor="t" anchorCtr="0">
            <a:noAutofit/>
          </a:bodyPr>
          <a:lstStyle>
            <a:lvl1pPr algn="l">
              <a:defRPr sz="5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500DE37-DFD3-4D7D-A813-74D7C882F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658" y="3834607"/>
            <a:ext cx="9144000" cy="36512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0872D2-CDCD-4F07-8A6D-69FCBE4C4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23-3-2020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53FD72-7E35-4907-8177-734CB2229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272CCC-0B9E-4838-AA51-4BBCA67A0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5C8525C-6890-4B09-A74D-39B3B85535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5" y="4397376"/>
            <a:ext cx="2251075" cy="20774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  <a:latin typeface="+mj-lt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72F1A4E-5793-41A0-B92B-45DC264FA1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8256" y="4394202"/>
            <a:ext cx="2251075" cy="20774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  <a:latin typeface="+mj-lt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03795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CAACD-FA94-4F87-B91F-DE213B97C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4DA882-B92F-4DC5-868C-AE127302D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58C4F5-93AD-464C-A948-8609515C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23-3-2020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6A817B-FBE5-4F54-8F4E-A84D685D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1393BB-6E30-4B24-A8AD-0932713F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772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Quot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CAACD-FA94-4F87-B91F-DE213B97C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805" y="2477886"/>
            <a:ext cx="10515600" cy="951114"/>
          </a:xfrm>
        </p:spPr>
        <p:txBody>
          <a:bodyPr>
            <a:normAutofit/>
          </a:bodyPr>
          <a:lstStyle>
            <a:lvl1pPr>
              <a:defRPr sz="2200" b="1" i="1">
                <a:latin typeface="+mn-lt"/>
              </a:defRPr>
            </a:lvl1pPr>
          </a:lstStyle>
          <a:p>
            <a:r>
              <a:rPr lang="nl-NL" dirty="0"/>
              <a:t>Klik om een quote in te voegen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4DA882-B92F-4DC5-868C-AE127302D8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2185" y="3505200"/>
            <a:ext cx="10515600" cy="57308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- Naam en achternaam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58C4F5-93AD-464C-A948-8609515C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23-3-2020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6A817B-FBE5-4F54-8F4E-A84D685D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1393BB-6E30-4B24-A8AD-0932713F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 descr="Afbeelding met teken&#10;&#10;Beschrijving is gegenereerd met hoge betrouwbaarheid">
            <a:extLst>
              <a:ext uri="{FF2B5EF4-FFF2-40B4-BE49-F238E27FC236}">
                <a16:creationId xmlns:a16="http://schemas.microsoft.com/office/drawing/2014/main" id="{D79DC898-650B-41DF-B6B6-528B4C0ED3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387" y="457666"/>
            <a:ext cx="2392013" cy="51549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41112E7-CBA0-4293-B190-04FC30E38D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962"/>
            <a:ext cx="12192000" cy="6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2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CAACD-FA94-4F87-B91F-DE213B97C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85" y="1173955"/>
            <a:ext cx="7920000" cy="57308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4DA882-B92F-4DC5-868C-AE127302D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185" y="1813320"/>
            <a:ext cx="79200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58C4F5-93AD-464C-A948-8609515C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23-3-2020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6A817B-FBE5-4F54-8F4E-A84D685D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1393BB-6E30-4B24-A8AD-0932713F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C2EEE2B4-64E2-4BF9-BED5-8D2FBC21AF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24000" y="1440000"/>
            <a:ext cx="2412001" cy="4320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00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to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0790AC9-436E-438D-960D-1E9DF95D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23-3-2020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96A738A-F523-4CFA-81AB-C41BA3458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571E6FA-B3A2-46C2-A41A-17038268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E9A16E6-0BAF-4BD7-A4B0-5C6F7794F6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685" y="447674"/>
            <a:ext cx="2409598" cy="51860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703864B-DA91-4C7E-8C0D-18792EAD91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962"/>
            <a:ext cx="12192000" cy="6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0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aatste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4F1F0-49A7-4FB3-AA3F-D461405BF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D3344F1-0E13-4C2B-86C2-F764158F0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23-3-2020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D2C8FA9-174E-43A8-BDE4-6728DFBF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A157F2-4853-4611-A2BF-07743BC9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171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398593AB-0E1C-4DFD-840D-4E1AE207475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48" y="1502991"/>
            <a:ext cx="1360478" cy="137648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CB996C7-595F-45AE-A574-55F06478A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85" y="1173955"/>
            <a:ext cx="10515600" cy="5730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02EA2A-04D9-4075-B8FB-74DA2FAC3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185" y="181332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94643D-151F-4C46-A11E-89B0CFEE5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D7654-A8DD-48D7-AAE1-740C39B14C31}" type="datetimeFigureOut">
              <a:rPr lang="nl-NL" smtClean="0"/>
              <a:t>23-3-2020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647342-9F03-4ED6-84A8-9E07173C8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464B57-FB49-4791-8B2F-38AAEC35B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5FFEDAE-27D0-4534-BFF8-5CE8377BD3E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95606" y="449450"/>
            <a:ext cx="2415751" cy="52038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60CCD19-BACC-4DFF-88AE-F110016B6F4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962"/>
            <a:ext cx="12192000" cy="6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8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5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77800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188C8-AF54-425E-9679-2C9199E4B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032" y="2329220"/>
            <a:ext cx="9143999" cy="1388705"/>
          </a:xfrm>
        </p:spPr>
        <p:txBody>
          <a:bodyPr/>
          <a:lstStyle/>
          <a:p>
            <a:r>
              <a:rPr lang="nl-NL" dirty="0"/>
              <a:t>WAD VEERKRACHTIG!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57CD197-C45E-48FD-96CB-8E6022358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031" y="3533105"/>
            <a:ext cx="9144000" cy="365126"/>
          </a:xfrm>
        </p:spPr>
        <p:txBody>
          <a:bodyPr>
            <a:noAutofit/>
          </a:bodyPr>
          <a:lstStyle/>
          <a:p>
            <a:r>
              <a:rPr lang="nl-NL" sz="2400" dirty="0" err="1" smtClean="0"/>
              <a:t>WadLab</a:t>
            </a:r>
            <a:r>
              <a:rPr lang="nl-NL" sz="2400" dirty="0" smtClean="0"/>
              <a:t> | </a:t>
            </a:r>
            <a:r>
              <a:rPr lang="nl-NL" sz="2400" dirty="0" err="1" smtClean="0"/>
              <a:t>Ecothon</a:t>
            </a:r>
            <a:r>
              <a:rPr lang="nl-NL" sz="2400" dirty="0" smtClean="0"/>
              <a:t> duurzame mobiliteit Waddeneilanden</a:t>
            </a:r>
          </a:p>
          <a:p>
            <a:r>
              <a:rPr lang="nl-NL" sz="1600" dirty="0" smtClean="0"/>
              <a:t>4 december 2019 RWS </a:t>
            </a:r>
            <a:r>
              <a:rPr lang="nl-NL" sz="1600" dirty="0" smtClean="0">
                <a:solidFill>
                  <a:srgbClr val="FF0000"/>
                </a:solidFill>
              </a:rPr>
              <a:t>LEF</a:t>
            </a:r>
            <a:r>
              <a:rPr lang="nl-NL" sz="1600" dirty="0" smtClean="0"/>
              <a:t> Westraven Utrecht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D57CD197-C45E-48FD-96CB-8E6022358801}"/>
              </a:ext>
            </a:extLst>
          </p:cNvPr>
          <p:cNvSpPr txBox="1">
            <a:spLocks/>
          </p:cNvSpPr>
          <p:nvPr/>
        </p:nvSpPr>
        <p:spPr>
          <a:xfrm>
            <a:off x="970889" y="4460249"/>
            <a:ext cx="9144000" cy="3651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400" i="1" dirty="0" smtClean="0"/>
          </a:p>
          <a:p>
            <a:endParaRPr lang="nl-NL" sz="24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b="18339"/>
          <a:stretch/>
        </p:blipFill>
        <p:spPr>
          <a:xfrm>
            <a:off x="8598568" y="5005681"/>
            <a:ext cx="3417059" cy="100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9BB1F3-1AB5-41D6-A01D-F89D3F6CA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Naar een veerkrachtige Waddenecologie en een duurzame Waddeneconomie! </a:t>
            </a:r>
            <a:endParaRPr lang="nl-NL" dirty="0"/>
          </a:p>
        </p:txBody>
      </p:sp>
      <p:pic>
        <p:nvPicPr>
          <p:cNvPr id="4" name="Afbeelding 20">
            <a:extLst>
              <a:ext uri="{FF2B5EF4-FFF2-40B4-BE49-F238E27FC236}">
                <a16:creationId xmlns:a16="http://schemas.microsoft.com/office/drawing/2014/main" id="{B38B513A-7E46-4F93-9DCB-7122924F1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1025" y="1751013"/>
            <a:ext cx="319405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10261">
            <a:extLst>
              <a:ext uri="{FF2B5EF4-FFF2-40B4-BE49-F238E27FC236}">
                <a16:creationId xmlns:a16="http://schemas.microsoft.com/office/drawing/2014/main" id="{D4270415-2AFE-4966-BFC8-0245EA332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4300" y="3786188"/>
            <a:ext cx="318293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30">
            <a:extLst>
              <a:ext uri="{FF2B5EF4-FFF2-40B4-BE49-F238E27FC236}">
                <a16:creationId xmlns:a16="http://schemas.microsoft.com/office/drawing/2014/main" id="{8190A5B3-BA6E-40F6-A3CF-E39FBA2DE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125" y="3873500"/>
            <a:ext cx="305435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16">
            <a:extLst>
              <a:ext uri="{FF2B5EF4-FFF2-40B4-BE49-F238E27FC236}">
                <a16:creationId xmlns:a16="http://schemas.microsoft.com/office/drawing/2014/main" id="{74597801-1552-4A10-AB42-74AF0E2AB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54188"/>
            <a:ext cx="3119438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22">
            <a:extLst>
              <a:ext uri="{FF2B5EF4-FFF2-40B4-BE49-F238E27FC236}">
                <a16:creationId xmlns:a16="http://schemas.microsoft.com/office/drawing/2014/main" id="{B814E2D0-753A-4A6A-A6A2-0241DC924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725" y="1751013"/>
            <a:ext cx="2833688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24">
            <a:extLst>
              <a:ext uri="{FF2B5EF4-FFF2-40B4-BE49-F238E27FC236}">
                <a16:creationId xmlns:a16="http://schemas.microsoft.com/office/drawing/2014/main" id="{AE7CB1EC-D19D-4FAA-9CA7-2D84EA7D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1754188"/>
            <a:ext cx="3182937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26">
            <a:extLst>
              <a:ext uri="{FF2B5EF4-FFF2-40B4-BE49-F238E27FC236}">
                <a16:creationId xmlns:a16="http://schemas.microsoft.com/office/drawing/2014/main" id="{BA6F9794-3BBF-4565-93A0-17702D9F6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63975"/>
            <a:ext cx="3121025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28">
            <a:extLst>
              <a:ext uri="{FF2B5EF4-FFF2-40B4-BE49-F238E27FC236}">
                <a16:creationId xmlns:a16="http://schemas.microsoft.com/office/drawing/2014/main" id="{1C8A6B4A-1676-4FDC-8389-BC64E4D9C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1025" y="3867150"/>
            <a:ext cx="3062288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6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50CFD-8798-403A-A5C1-F31995DE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Natuurverbetering en transitie naar duurzaam medegebruik</a:t>
            </a:r>
            <a:endParaRPr lang="nl-NL" dirty="0"/>
          </a:p>
        </p:txBody>
      </p:sp>
      <p:pic>
        <p:nvPicPr>
          <p:cNvPr id="4" name="Tijdelijke aanduiding voor inhoud 2">
            <a:extLst>
              <a:ext uri="{FF2B5EF4-FFF2-40B4-BE49-F238E27FC236}">
                <a16:creationId xmlns:a16="http://schemas.microsoft.com/office/drawing/2014/main" id="{4A004CF3-69C7-4173-BFE7-63F0654A1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511" y="1923825"/>
            <a:ext cx="3391057" cy="3977786"/>
          </a:xfrm>
          <a:prstGeom prst="rect">
            <a:avLst/>
          </a:prstGeom>
        </p:spPr>
      </p:pic>
      <p:pic>
        <p:nvPicPr>
          <p:cNvPr id="5" name="Afbeelding 3">
            <a:extLst>
              <a:ext uri="{FF2B5EF4-FFF2-40B4-BE49-F238E27FC236}">
                <a16:creationId xmlns:a16="http://schemas.microsoft.com/office/drawing/2014/main" id="{36738FE6-AFF0-4F7D-9AAC-65A75736C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731" y="1867006"/>
            <a:ext cx="3355199" cy="396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2">
            <a:extLst>
              <a:ext uri="{FF2B5EF4-FFF2-40B4-BE49-F238E27FC236}">
                <a16:creationId xmlns:a16="http://schemas.microsoft.com/office/drawing/2014/main" id="{D1364A73-7416-41F5-A080-BD59187FB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" r="67770"/>
          <a:stretch/>
        </p:blipFill>
        <p:spPr bwMode="auto">
          <a:xfrm>
            <a:off x="4483768" y="2653207"/>
            <a:ext cx="1262740" cy="126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2">
            <a:extLst>
              <a:ext uri="{FF2B5EF4-FFF2-40B4-BE49-F238E27FC236}">
                <a16:creationId xmlns:a16="http://schemas.microsoft.com/office/drawing/2014/main" id="{D1364A73-7416-41F5-A080-BD59187FB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5" t="-880" r="46749" b="880"/>
          <a:stretch/>
        </p:blipFill>
        <p:spPr bwMode="auto">
          <a:xfrm>
            <a:off x="5865222" y="2653207"/>
            <a:ext cx="1305597" cy="126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2">
            <a:extLst>
              <a:ext uri="{FF2B5EF4-FFF2-40B4-BE49-F238E27FC236}">
                <a16:creationId xmlns:a16="http://schemas.microsoft.com/office/drawing/2014/main" id="{D1364A73-7416-41F5-A080-BD59187FB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5" r="24329"/>
          <a:stretch/>
        </p:blipFill>
        <p:spPr bwMode="auto">
          <a:xfrm>
            <a:off x="4474486" y="4047313"/>
            <a:ext cx="1272021" cy="120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2">
            <a:extLst>
              <a:ext uri="{FF2B5EF4-FFF2-40B4-BE49-F238E27FC236}">
                <a16:creationId xmlns:a16="http://schemas.microsoft.com/office/drawing/2014/main" id="{D1364A73-7416-41F5-A080-BD59187FB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34"/>
          <a:stretch/>
        </p:blipFill>
        <p:spPr bwMode="auto">
          <a:xfrm>
            <a:off x="5865222" y="4047312"/>
            <a:ext cx="1305597" cy="120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jl-rechts 9"/>
          <p:cNvSpPr/>
          <p:nvPr/>
        </p:nvSpPr>
        <p:spPr>
          <a:xfrm>
            <a:off x="7263770" y="3373647"/>
            <a:ext cx="385010" cy="1203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rechts 10"/>
          <p:cNvSpPr/>
          <p:nvPr/>
        </p:nvSpPr>
        <p:spPr>
          <a:xfrm rot="10800000">
            <a:off x="3980044" y="3373647"/>
            <a:ext cx="385010" cy="1203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39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BFC8E-E6B3-4CAE-A332-EE0CE16D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Lange termijn verkenning bereikbaarheid en mobiliteit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9C86FD-ACD3-4749-B759-9E4E60F4D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626" y="4180385"/>
            <a:ext cx="7920000" cy="1777856"/>
          </a:xfrm>
        </p:spPr>
        <p:txBody>
          <a:bodyPr/>
          <a:lstStyle/>
          <a:p>
            <a:r>
              <a:rPr lang="nl-NL" dirty="0" smtClean="0"/>
              <a:t>Aanleiding </a:t>
            </a:r>
            <a:r>
              <a:rPr lang="nl-NL" dirty="0" err="1" smtClean="0"/>
              <a:t>WadLab</a:t>
            </a:r>
            <a:r>
              <a:rPr lang="nl-NL" dirty="0" smtClean="0"/>
              <a:t> | </a:t>
            </a:r>
            <a:r>
              <a:rPr lang="nl-NL" dirty="0" err="1" smtClean="0"/>
              <a:t>Ecothon</a:t>
            </a: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400" dirty="0" smtClean="0"/>
              <a:t>PRW opdracht: “maken van een schets voor het inrichten van het benodigde proces voor de bereikbaarheid op de lange termijn (2050)” : “transitieschets” gereed eind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400" dirty="0" err="1" smtClean="0"/>
              <a:t>Ecothon</a:t>
            </a:r>
            <a:r>
              <a:rPr lang="nl-NL" sz="1400" dirty="0" smtClean="0"/>
              <a:t> is een vervolg (verdieping) op de Hackathon duurzame mobiliteit Waddeneilanden (Terschelling, 2018): beide input voor “transitieschets” 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600" dirty="0"/>
          </a:p>
          <a:p>
            <a:endParaRPr lang="nl-NL" dirty="0"/>
          </a:p>
        </p:txBody>
      </p:sp>
      <p:pic>
        <p:nvPicPr>
          <p:cNvPr id="6" name="Afbeelding 9">
            <a:extLst>
              <a:ext uri="{FF2B5EF4-FFF2-40B4-BE49-F238E27FC236}">
                <a16:creationId xmlns:a16="http://schemas.microsoft.com/office/drawing/2014/main" id="{01AFBBB1-6012-4463-8135-1CF2B329F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1" y="194407"/>
            <a:ext cx="790244" cy="91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09841909-FB7D-49F6-8D73-6EE83DC96048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23388" y="1439863"/>
            <a:ext cx="2413000" cy="4319587"/>
          </a:xfrm>
        </p:spPr>
      </p:pic>
      <p:sp>
        <p:nvSpPr>
          <p:cNvPr id="75" name="Tijdelijke aanduiding voor inhoud 2">
            <a:extLst>
              <a:ext uri="{FF2B5EF4-FFF2-40B4-BE49-F238E27FC236}">
                <a16:creationId xmlns:a16="http://schemas.microsoft.com/office/drawing/2014/main" id="{449C86FD-ACD3-4749-B759-9E4E60F4D87D}"/>
              </a:ext>
            </a:extLst>
          </p:cNvPr>
          <p:cNvSpPr txBox="1">
            <a:spLocks/>
          </p:cNvSpPr>
          <p:nvPr/>
        </p:nvSpPr>
        <p:spPr>
          <a:xfrm>
            <a:off x="905626" y="1947777"/>
            <a:ext cx="7920000" cy="1777856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7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Waarom een lange termijn verkenning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500" dirty="0" smtClean="0"/>
              <a:t>Sterk groeiend “baggerbezwaar” &gt; ecologisch ingrijpen </a:t>
            </a:r>
            <a:r>
              <a:rPr lang="nl-NL" sz="1500" dirty="0"/>
              <a:t> </a:t>
            </a:r>
            <a:r>
              <a:rPr lang="nl-NL" sz="1500" dirty="0" smtClean="0"/>
              <a:t>/ uitstoot / €’s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500" dirty="0" smtClean="0"/>
              <a:t>Klimaateffecten &gt; zeespiegelstijging ?!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500" dirty="0" smtClean="0"/>
              <a:t>Technologische mobiliteitsontwikkelingen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500" dirty="0" smtClean="0"/>
              <a:t>Grote </a:t>
            </a:r>
            <a:r>
              <a:rPr lang="nl-NL" sz="1500" dirty="0" err="1" smtClean="0"/>
              <a:t>verduurzaamingsambities</a:t>
            </a:r>
            <a:r>
              <a:rPr lang="nl-NL" sz="1500" dirty="0" smtClean="0"/>
              <a:t> &gt; </a:t>
            </a:r>
            <a:r>
              <a:rPr lang="nl-NL" sz="1500" dirty="0" err="1" smtClean="0"/>
              <a:t>emissieloze</a:t>
            </a:r>
            <a:r>
              <a:rPr lang="nl-NL" sz="1500" dirty="0" smtClean="0"/>
              <a:t> mobiliteit ?!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500" dirty="0" err="1" smtClean="0"/>
              <a:t>Onvolhoudbaarheid</a:t>
            </a:r>
            <a:r>
              <a:rPr lang="nl-NL" sz="1500" dirty="0" smtClean="0"/>
              <a:t> ?!</a:t>
            </a:r>
          </a:p>
          <a:p>
            <a:endParaRPr lang="nl-NL" dirty="0"/>
          </a:p>
        </p:txBody>
      </p:sp>
      <p:pic>
        <p:nvPicPr>
          <p:cNvPr id="76" name="Afbeelding 7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212" y="4461715"/>
            <a:ext cx="2209449" cy="121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hthoek 79"/>
          <p:cNvSpPr/>
          <p:nvPr/>
        </p:nvSpPr>
        <p:spPr>
          <a:xfrm>
            <a:off x="3279193" y="3438643"/>
            <a:ext cx="3285592" cy="22812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1" name="Rechthoek 80"/>
          <p:cNvSpPr/>
          <p:nvPr/>
        </p:nvSpPr>
        <p:spPr>
          <a:xfrm>
            <a:off x="6612224" y="3434449"/>
            <a:ext cx="2467329" cy="22812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9" name="Rechthoek 78"/>
          <p:cNvSpPr/>
          <p:nvPr/>
        </p:nvSpPr>
        <p:spPr>
          <a:xfrm>
            <a:off x="1727293" y="3438644"/>
            <a:ext cx="1499970" cy="22812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BBFC8E-E6B3-4CAE-A332-EE0CE16D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Transitieschets</a:t>
            </a:r>
            <a:endParaRPr lang="nl-NL" dirty="0"/>
          </a:p>
        </p:txBody>
      </p:sp>
      <p:pic>
        <p:nvPicPr>
          <p:cNvPr id="6" name="Afbeelding 9">
            <a:extLst>
              <a:ext uri="{FF2B5EF4-FFF2-40B4-BE49-F238E27FC236}">
                <a16:creationId xmlns:a16="http://schemas.microsoft.com/office/drawing/2014/main" id="{01AFBBB1-6012-4463-8135-1CF2B329F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1" y="194407"/>
            <a:ext cx="790244" cy="91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09841909-FB7D-49F6-8D73-6EE83DC96048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23388" y="1439863"/>
            <a:ext cx="2413000" cy="4319587"/>
          </a:xfrm>
        </p:spPr>
      </p:pic>
      <p:grpSp>
        <p:nvGrpSpPr>
          <p:cNvPr id="20" name="Groep 19"/>
          <p:cNvGrpSpPr/>
          <p:nvPr/>
        </p:nvGrpSpPr>
        <p:grpSpPr>
          <a:xfrm>
            <a:off x="9590988" y="3637927"/>
            <a:ext cx="1952652" cy="1953268"/>
            <a:chOff x="3934690" y="3690301"/>
            <a:chExt cx="2187736" cy="2188426"/>
          </a:xfrm>
        </p:grpSpPr>
        <p:sp>
          <p:nvSpPr>
            <p:cNvPr id="8" name="Cirkel 7"/>
            <p:cNvSpPr/>
            <p:nvPr/>
          </p:nvSpPr>
          <p:spPr>
            <a:xfrm rot="18790401">
              <a:off x="4053764" y="3742863"/>
              <a:ext cx="2068662" cy="2068662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>
                <a:solidFill>
                  <a:schemeClr val="tx1"/>
                </a:solidFill>
              </a:endParaRPr>
            </a:p>
          </p:txBody>
        </p:sp>
        <p:sp>
          <p:nvSpPr>
            <p:cNvPr id="12" name="Cirkel 11"/>
            <p:cNvSpPr/>
            <p:nvPr/>
          </p:nvSpPr>
          <p:spPr>
            <a:xfrm rot="13390401">
              <a:off x="3997739" y="3690301"/>
              <a:ext cx="2068662" cy="2068662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Cirkel 12"/>
            <p:cNvSpPr/>
            <p:nvPr/>
          </p:nvSpPr>
          <p:spPr>
            <a:xfrm rot="18790401" flipH="1">
              <a:off x="3990715" y="3810065"/>
              <a:ext cx="2068662" cy="2068662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>
                <a:solidFill>
                  <a:schemeClr val="tx1"/>
                </a:solidFill>
              </a:endParaRPr>
            </a:p>
          </p:txBody>
        </p:sp>
        <p:sp>
          <p:nvSpPr>
            <p:cNvPr id="14" name="Cirkel 13"/>
            <p:cNvSpPr/>
            <p:nvPr/>
          </p:nvSpPr>
          <p:spPr>
            <a:xfrm rot="2590401" flipH="1">
              <a:off x="3934690" y="3757503"/>
              <a:ext cx="2068662" cy="2068662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>
                <a:solidFill>
                  <a:schemeClr val="tx1"/>
                </a:solidFill>
              </a:endParaRPr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4530169" y="5296789"/>
              <a:ext cx="1020483" cy="379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dirty="0" smtClean="0"/>
                <a:t>TECHNO</a:t>
              </a:r>
              <a:endParaRPr lang="nl-NL" sz="1600" dirty="0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4659043" y="4008674"/>
              <a:ext cx="746052" cy="387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dirty="0" smtClean="0"/>
                <a:t>ECO !</a:t>
              </a:r>
              <a:endParaRPr lang="nl-NL" sz="1600" dirty="0"/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5268122" y="4599503"/>
              <a:ext cx="819332" cy="379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dirty="0" smtClean="0"/>
                <a:t>SOCIO</a:t>
              </a:r>
              <a:endParaRPr lang="nl-NL" sz="1600" dirty="0"/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4047789" y="4600678"/>
              <a:ext cx="755251" cy="379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dirty="0" smtClean="0"/>
                <a:t>EURO</a:t>
              </a:r>
              <a:endParaRPr lang="nl-NL" sz="1600" dirty="0"/>
            </a:p>
          </p:txBody>
        </p:sp>
      </p:grpSp>
      <p:cxnSp>
        <p:nvCxnSpPr>
          <p:cNvPr id="24" name="Rechte verbindingslijn 23"/>
          <p:cNvCxnSpPr/>
          <p:nvPr/>
        </p:nvCxnSpPr>
        <p:spPr>
          <a:xfrm>
            <a:off x="3998539" y="4457943"/>
            <a:ext cx="5081014" cy="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2061004" y="5195285"/>
            <a:ext cx="9252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/>
              <a:t>Hackathon 2018</a:t>
            </a:r>
            <a:endParaRPr lang="nl-NL" sz="800" dirty="0"/>
          </a:p>
        </p:txBody>
      </p:sp>
      <p:sp>
        <p:nvSpPr>
          <p:cNvPr id="26" name="Tekstvak 25"/>
          <p:cNvSpPr txBox="1"/>
          <p:nvPr/>
        </p:nvSpPr>
        <p:spPr>
          <a:xfrm>
            <a:off x="5806323" y="5224177"/>
            <a:ext cx="8082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err="1" smtClean="0"/>
              <a:t>Ecothon</a:t>
            </a:r>
            <a:r>
              <a:rPr lang="nl-NL" sz="800" dirty="0" smtClean="0"/>
              <a:t> 2019</a:t>
            </a:r>
            <a:endParaRPr lang="nl-NL" sz="800" dirty="0"/>
          </a:p>
        </p:txBody>
      </p:sp>
      <p:sp>
        <p:nvSpPr>
          <p:cNvPr id="27" name="Tekstvak 26"/>
          <p:cNvSpPr txBox="1"/>
          <p:nvPr/>
        </p:nvSpPr>
        <p:spPr>
          <a:xfrm>
            <a:off x="2754798" y="3457681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/>
              <a:t>Gebiedsagenda </a:t>
            </a:r>
          </a:p>
          <a:p>
            <a:r>
              <a:rPr lang="nl-NL" sz="800" dirty="0" smtClean="0"/>
              <a:t>Wadden 2050</a:t>
            </a:r>
          </a:p>
          <a:p>
            <a:r>
              <a:rPr lang="nl-NL" sz="800" dirty="0" smtClean="0"/>
              <a:t>start</a:t>
            </a:r>
            <a:endParaRPr lang="nl-NL" sz="800" dirty="0"/>
          </a:p>
        </p:txBody>
      </p:sp>
      <p:sp>
        <p:nvSpPr>
          <p:cNvPr id="29" name="Tekstvak 28"/>
          <p:cNvSpPr txBox="1"/>
          <p:nvPr/>
        </p:nvSpPr>
        <p:spPr>
          <a:xfrm>
            <a:off x="6845405" y="4007979"/>
            <a:ext cx="8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/>
              <a:t>Transitieschets </a:t>
            </a:r>
          </a:p>
          <a:p>
            <a:r>
              <a:rPr lang="nl-NL" sz="800" dirty="0" smtClean="0"/>
              <a:t>werksessie I</a:t>
            </a:r>
            <a:endParaRPr lang="nl-NL" sz="800" dirty="0"/>
          </a:p>
        </p:txBody>
      </p:sp>
      <p:sp>
        <p:nvSpPr>
          <p:cNvPr id="30" name="Tekstvak 29"/>
          <p:cNvSpPr txBox="1"/>
          <p:nvPr/>
        </p:nvSpPr>
        <p:spPr>
          <a:xfrm>
            <a:off x="5666037" y="4542125"/>
            <a:ext cx="9204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i="1" dirty="0" smtClean="0"/>
              <a:t>Transitie-analyse</a:t>
            </a:r>
            <a:endParaRPr lang="nl-NL" sz="800" i="1" dirty="0"/>
          </a:p>
        </p:txBody>
      </p:sp>
      <p:sp>
        <p:nvSpPr>
          <p:cNvPr id="31" name="Tekstvak 30"/>
          <p:cNvSpPr txBox="1"/>
          <p:nvPr/>
        </p:nvSpPr>
        <p:spPr>
          <a:xfrm>
            <a:off x="7077273" y="4546354"/>
            <a:ext cx="10727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i="1" dirty="0" smtClean="0"/>
              <a:t>Transitie-perspectief</a:t>
            </a:r>
            <a:endParaRPr lang="nl-NL" sz="800" i="1" dirty="0"/>
          </a:p>
        </p:txBody>
      </p:sp>
      <p:sp>
        <p:nvSpPr>
          <p:cNvPr id="32" name="Tekstvak 31"/>
          <p:cNvSpPr txBox="1"/>
          <p:nvPr/>
        </p:nvSpPr>
        <p:spPr>
          <a:xfrm>
            <a:off x="8270027" y="4546162"/>
            <a:ext cx="8595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i="1" dirty="0" smtClean="0"/>
              <a:t>Transitie-paden</a:t>
            </a:r>
            <a:endParaRPr lang="nl-NL" sz="800" i="1" dirty="0"/>
          </a:p>
        </p:txBody>
      </p:sp>
      <p:cxnSp>
        <p:nvCxnSpPr>
          <p:cNvPr id="35" name="Rechte verbindingslijn 34"/>
          <p:cNvCxnSpPr>
            <a:stCxn id="39" idx="3"/>
          </p:cNvCxnSpPr>
          <p:nvPr/>
        </p:nvCxnSpPr>
        <p:spPr>
          <a:xfrm>
            <a:off x="1750429" y="4992193"/>
            <a:ext cx="7315841" cy="19902"/>
          </a:xfrm>
          <a:prstGeom prst="line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/>
          <p:cNvCxnSpPr/>
          <p:nvPr/>
        </p:nvCxnSpPr>
        <p:spPr>
          <a:xfrm flipV="1">
            <a:off x="1727293" y="3904069"/>
            <a:ext cx="7338977" cy="63616"/>
          </a:xfrm>
          <a:prstGeom prst="line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vak 36"/>
          <p:cNvSpPr txBox="1"/>
          <p:nvPr/>
        </p:nvSpPr>
        <p:spPr>
          <a:xfrm>
            <a:off x="746628" y="3809281"/>
            <a:ext cx="8194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i="1" dirty="0" err="1">
                <a:solidFill>
                  <a:schemeClr val="tx2"/>
                </a:solidFill>
              </a:rPr>
              <a:t>b</a:t>
            </a:r>
            <a:r>
              <a:rPr lang="nl-NL" sz="1000" i="1" dirty="0" err="1" smtClean="0">
                <a:solidFill>
                  <a:schemeClr val="tx2"/>
                </a:solidFill>
              </a:rPr>
              <a:t>eleidspoor</a:t>
            </a:r>
            <a:endParaRPr lang="nl-NL" sz="1000" i="1" dirty="0">
              <a:solidFill>
                <a:schemeClr val="tx2"/>
              </a:solidFill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746628" y="4339181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i="1" dirty="0">
                <a:solidFill>
                  <a:schemeClr val="tx2"/>
                </a:solidFill>
              </a:rPr>
              <a:t>p</a:t>
            </a:r>
            <a:r>
              <a:rPr lang="nl-NL" sz="1000" i="1" dirty="0" smtClean="0">
                <a:solidFill>
                  <a:schemeClr val="tx2"/>
                </a:solidFill>
              </a:rPr>
              <a:t>rocesspoor</a:t>
            </a:r>
            <a:endParaRPr lang="nl-NL" sz="1000" i="1" dirty="0">
              <a:solidFill>
                <a:schemeClr val="tx2"/>
              </a:solidFill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746628" y="4869082"/>
            <a:ext cx="10038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i="1" dirty="0">
                <a:solidFill>
                  <a:schemeClr val="tx2"/>
                </a:solidFill>
              </a:rPr>
              <a:t>o</a:t>
            </a:r>
            <a:r>
              <a:rPr lang="nl-NL" sz="1000" i="1" dirty="0" smtClean="0">
                <a:solidFill>
                  <a:schemeClr val="tx2"/>
                </a:solidFill>
              </a:rPr>
              <a:t>ntwikkelspoor</a:t>
            </a:r>
            <a:endParaRPr lang="nl-NL" sz="1000" i="1" dirty="0">
              <a:solidFill>
                <a:schemeClr val="tx2"/>
              </a:solidFill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2126645" y="3551505"/>
            <a:ext cx="465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/>
              <a:t>RCW </a:t>
            </a:r>
          </a:p>
          <a:p>
            <a:r>
              <a:rPr lang="nl-NL" sz="800" dirty="0" smtClean="0"/>
              <a:t>Advies</a:t>
            </a:r>
            <a:endParaRPr lang="nl-NL" sz="800" dirty="0"/>
          </a:p>
        </p:txBody>
      </p:sp>
      <p:sp>
        <p:nvSpPr>
          <p:cNvPr id="41" name="Tekstvak 40"/>
          <p:cNvSpPr txBox="1"/>
          <p:nvPr/>
        </p:nvSpPr>
        <p:spPr>
          <a:xfrm>
            <a:off x="4021595" y="4007980"/>
            <a:ext cx="9845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/>
              <a:t>Opdracht PRW 3.0</a:t>
            </a:r>
            <a:endParaRPr lang="nl-NL" sz="800" dirty="0"/>
          </a:p>
        </p:txBody>
      </p:sp>
      <p:sp>
        <p:nvSpPr>
          <p:cNvPr id="42" name="Ovaal 41"/>
          <p:cNvSpPr/>
          <p:nvPr/>
        </p:nvSpPr>
        <p:spPr>
          <a:xfrm>
            <a:off x="1919734" y="3904069"/>
            <a:ext cx="165568" cy="165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/>
          </a:p>
        </p:txBody>
      </p:sp>
      <p:cxnSp>
        <p:nvCxnSpPr>
          <p:cNvPr id="46" name="Gebogen verbindingslijn 45"/>
          <p:cNvCxnSpPr>
            <a:stCxn id="42" idx="0"/>
            <a:endCxn id="40" idx="1"/>
          </p:cNvCxnSpPr>
          <p:nvPr/>
        </p:nvCxnSpPr>
        <p:spPr>
          <a:xfrm rot="5400000" flipH="1" flipV="1">
            <a:off x="1972938" y="3750363"/>
            <a:ext cx="183287" cy="12412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al 49"/>
          <p:cNvSpPr/>
          <p:nvPr/>
        </p:nvSpPr>
        <p:spPr>
          <a:xfrm>
            <a:off x="2571520" y="3895611"/>
            <a:ext cx="165568" cy="165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/>
          </a:p>
        </p:txBody>
      </p:sp>
      <p:cxnSp>
        <p:nvCxnSpPr>
          <p:cNvPr id="51" name="Gebogen verbindingslijn 50"/>
          <p:cNvCxnSpPr>
            <a:stCxn id="50" idx="0"/>
          </p:cNvCxnSpPr>
          <p:nvPr/>
        </p:nvCxnSpPr>
        <p:spPr>
          <a:xfrm rot="5400000" flipH="1" flipV="1">
            <a:off x="2601641" y="3718822"/>
            <a:ext cx="229453" cy="12412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al 51"/>
          <p:cNvSpPr/>
          <p:nvPr/>
        </p:nvSpPr>
        <p:spPr>
          <a:xfrm>
            <a:off x="1856674" y="4888729"/>
            <a:ext cx="165568" cy="165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/>
          </a:p>
        </p:txBody>
      </p:sp>
      <p:cxnSp>
        <p:nvCxnSpPr>
          <p:cNvPr id="53" name="Gebogen verbindingslijn 52"/>
          <p:cNvCxnSpPr>
            <a:stCxn id="52" idx="4"/>
            <a:endCxn id="25" idx="1"/>
          </p:cNvCxnSpPr>
          <p:nvPr/>
        </p:nvCxnSpPr>
        <p:spPr>
          <a:xfrm rot="16200000" flipH="1">
            <a:off x="1875876" y="5117879"/>
            <a:ext cx="248710" cy="12154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al 56"/>
          <p:cNvSpPr/>
          <p:nvPr/>
        </p:nvSpPr>
        <p:spPr>
          <a:xfrm>
            <a:off x="5601992" y="4930088"/>
            <a:ext cx="165568" cy="165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/>
          </a:p>
        </p:txBody>
      </p:sp>
      <p:cxnSp>
        <p:nvCxnSpPr>
          <p:cNvPr id="58" name="Gebogen verbindingslijn 57"/>
          <p:cNvCxnSpPr>
            <a:stCxn id="57" idx="4"/>
          </p:cNvCxnSpPr>
          <p:nvPr/>
        </p:nvCxnSpPr>
        <p:spPr>
          <a:xfrm rot="16200000" flipH="1">
            <a:off x="5613500" y="5166932"/>
            <a:ext cx="264099" cy="12154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al 58"/>
          <p:cNvSpPr/>
          <p:nvPr/>
        </p:nvSpPr>
        <p:spPr>
          <a:xfrm>
            <a:off x="4585699" y="4930088"/>
            <a:ext cx="165568" cy="165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/>
          </a:p>
        </p:txBody>
      </p:sp>
      <p:cxnSp>
        <p:nvCxnSpPr>
          <p:cNvPr id="60" name="Gebogen verbindingslijn 59"/>
          <p:cNvCxnSpPr>
            <a:stCxn id="59" idx="4"/>
          </p:cNvCxnSpPr>
          <p:nvPr/>
        </p:nvCxnSpPr>
        <p:spPr>
          <a:xfrm rot="16200000" flipH="1">
            <a:off x="4597207" y="5166932"/>
            <a:ext cx="264099" cy="12154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al 60"/>
          <p:cNvSpPr/>
          <p:nvPr/>
        </p:nvSpPr>
        <p:spPr>
          <a:xfrm>
            <a:off x="3837843" y="4375159"/>
            <a:ext cx="165568" cy="165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/>
          </a:p>
        </p:txBody>
      </p:sp>
      <p:cxnSp>
        <p:nvCxnSpPr>
          <p:cNvPr id="62" name="Gebogen verbindingslijn 61"/>
          <p:cNvCxnSpPr/>
          <p:nvPr/>
        </p:nvCxnSpPr>
        <p:spPr>
          <a:xfrm rot="5400000" flipH="1" flipV="1">
            <a:off x="3868983" y="4198370"/>
            <a:ext cx="229453" cy="12412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al 62"/>
          <p:cNvSpPr/>
          <p:nvPr/>
        </p:nvSpPr>
        <p:spPr>
          <a:xfrm>
            <a:off x="6651955" y="4387393"/>
            <a:ext cx="165568" cy="165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/>
          </a:p>
        </p:txBody>
      </p:sp>
      <p:cxnSp>
        <p:nvCxnSpPr>
          <p:cNvPr id="64" name="Gebogen verbindingslijn 63"/>
          <p:cNvCxnSpPr>
            <a:stCxn id="63" idx="0"/>
          </p:cNvCxnSpPr>
          <p:nvPr/>
        </p:nvCxnSpPr>
        <p:spPr>
          <a:xfrm rot="5400000" flipH="1" flipV="1">
            <a:off x="6682076" y="4210604"/>
            <a:ext cx="229453" cy="12412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kstvak 64"/>
          <p:cNvSpPr txBox="1"/>
          <p:nvPr/>
        </p:nvSpPr>
        <p:spPr>
          <a:xfrm>
            <a:off x="7716864" y="4018274"/>
            <a:ext cx="8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/>
              <a:t>Transitieschets </a:t>
            </a:r>
          </a:p>
          <a:p>
            <a:r>
              <a:rPr lang="nl-NL" sz="800" dirty="0" smtClean="0"/>
              <a:t>werksessie II</a:t>
            </a:r>
            <a:endParaRPr lang="nl-NL" sz="800" dirty="0"/>
          </a:p>
        </p:txBody>
      </p:sp>
      <p:sp>
        <p:nvSpPr>
          <p:cNvPr id="69" name="Tekstvak 68"/>
          <p:cNvSpPr txBox="1"/>
          <p:nvPr/>
        </p:nvSpPr>
        <p:spPr>
          <a:xfrm>
            <a:off x="4760508" y="5215980"/>
            <a:ext cx="7425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/>
              <a:t>Techno Scan</a:t>
            </a:r>
            <a:endParaRPr lang="nl-NL" sz="800" dirty="0"/>
          </a:p>
        </p:txBody>
      </p:sp>
      <p:sp>
        <p:nvSpPr>
          <p:cNvPr id="70" name="Pijl-omhoog en -omlaag 69"/>
          <p:cNvSpPr/>
          <p:nvPr/>
        </p:nvSpPr>
        <p:spPr>
          <a:xfrm>
            <a:off x="1095832" y="4077726"/>
            <a:ext cx="119570" cy="2842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Pijl-omhoog en -omlaag 70"/>
          <p:cNvSpPr/>
          <p:nvPr/>
        </p:nvSpPr>
        <p:spPr>
          <a:xfrm>
            <a:off x="1088197" y="4585117"/>
            <a:ext cx="119570" cy="2842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Ovaal 72"/>
          <p:cNvSpPr/>
          <p:nvPr/>
        </p:nvSpPr>
        <p:spPr>
          <a:xfrm>
            <a:off x="7535280" y="4387393"/>
            <a:ext cx="165568" cy="165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/>
          </a:p>
        </p:txBody>
      </p:sp>
      <p:cxnSp>
        <p:nvCxnSpPr>
          <p:cNvPr id="74" name="Gebogen verbindingslijn 73"/>
          <p:cNvCxnSpPr>
            <a:stCxn id="73" idx="0"/>
          </p:cNvCxnSpPr>
          <p:nvPr/>
        </p:nvCxnSpPr>
        <p:spPr>
          <a:xfrm rot="5400000" flipH="1" flipV="1">
            <a:off x="7565401" y="4210604"/>
            <a:ext cx="229453" cy="12412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echte verbindingslijn 76"/>
          <p:cNvCxnSpPr>
            <a:stCxn id="61" idx="6"/>
          </p:cNvCxnSpPr>
          <p:nvPr/>
        </p:nvCxnSpPr>
        <p:spPr>
          <a:xfrm flipH="1" flipV="1">
            <a:off x="1760443" y="4451736"/>
            <a:ext cx="2242968" cy="620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kstvak 81"/>
          <p:cNvSpPr txBox="1"/>
          <p:nvPr/>
        </p:nvSpPr>
        <p:spPr>
          <a:xfrm>
            <a:off x="5606321" y="4025314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err="1" smtClean="0"/>
              <a:t>Transiitieschets</a:t>
            </a:r>
            <a:endParaRPr lang="nl-NL" sz="800" dirty="0" smtClean="0"/>
          </a:p>
          <a:p>
            <a:r>
              <a:rPr lang="nl-NL" sz="800" dirty="0" smtClean="0"/>
              <a:t>Start</a:t>
            </a:r>
            <a:endParaRPr lang="nl-NL" sz="800" dirty="0"/>
          </a:p>
        </p:txBody>
      </p:sp>
      <p:sp>
        <p:nvSpPr>
          <p:cNvPr id="83" name="Ovaal 82"/>
          <p:cNvSpPr/>
          <p:nvPr/>
        </p:nvSpPr>
        <p:spPr>
          <a:xfrm>
            <a:off x="5423588" y="4392493"/>
            <a:ext cx="165568" cy="165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/>
          </a:p>
        </p:txBody>
      </p:sp>
      <p:cxnSp>
        <p:nvCxnSpPr>
          <p:cNvPr id="84" name="Gebogen verbindingslijn 83"/>
          <p:cNvCxnSpPr>
            <a:stCxn id="83" idx="0"/>
          </p:cNvCxnSpPr>
          <p:nvPr/>
        </p:nvCxnSpPr>
        <p:spPr>
          <a:xfrm rot="5400000" flipH="1" flipV="1">
            <a:off x="5453709" y="4215704"/>
            <a:ext cx="229453" cy="12412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al 84"/>
          <p:cNvSpPr/>
          <p:nvPr/>
        </p:nvSpPr>
        <p:spPr>
          <a:xfrm>
            <a:off x="8489931" y="4387393"/>
            <a:ext cx="165568" cy="1655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/>
          </a:p>
        </p:txBody>
      </p:sp>
      <p:sp>
        <p:nvSpPr>
          <p:cNvPr id="90" name="Ovaal 89"/>
          <p:cNvSpPr/>
          <p:nvPr/>
        </p:nvSpPr>
        <p:spPr>
          <a:xfrm>
            <a:off x="6950903" y="4905217"/>
            <a:ext cx="165568" cy="1655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/>
          </a:p>
        </p:txBody>
      </p:sp>
      <p:sp>
        <p:nvSpPr>
          <p:cNvPr id="92" name="Tekstvak 91"/>
          <p:cNvSpPr txBox="1"/>
          <p:nvPr/>
        </p:nvSpPr>
        <p:spPr>
          <a:xfrm>
            <a:off x="7160905" y="5193458"/>
            <a:ext cx="3273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err="1" smtClean="0"/>
              <a:t>ntb</a:t>
            </a:r>
            <a:endParaRPr lang="nl-NL" sz="800" dirty="0"/>
          </a:p>
        </p:txBody>
      </p:sp>
      <p:cxnSp>
        <p:nvCxnSpPr>
          <p:cNvPr id="93" name="Gebogen verbindingslijn 92"/>
          <p:cNvCxnSpPr/>
          <p:nvPr/>
        </p:nvCxnSpPr>
        <p:spPr>
          <a:xfrm rot="16200000" flipH="1">
            <a:off x="6968082" y="5136213"/>
            <a:ext cx="264099" cy="12154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al 93"/>
          <p:cNvSpPr/>
          <p:nvPr/>
        </p:nvSpPr>
        <p:spPr>
          <a:xfrm>
            <a:off x="7646045" y="4915617"/>
            <a:ext cx="165568" cy="1655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/>
          </a:p>
        </p:txBody>
      </p:sp>
      <p:sp>
        <p:nvSpPr>
          <p:cNvPr id="95" name="Tekstvak 94"/>
          <p:cNvSpPr txBox="1"/>
          <p:nvPr/>
        </p:nvSpPr>
        <p:spPr>
          <a:xfrm>
            <a:off x="7856047" y="5203858"/>
            <a:ext cx="3273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err="1" smtClean="0"/>
              <a:t>ntb</a:t>
            </a:r>
            <a:endParaRPr lang="nl-NL" sz="800" dirty="0"/>
          </a:p>
        </p:txBody>
      </p:sp>
      <p:cxnSp>
        <p:nvCxnSpPr>
          <p:cNvPr id="96" name="Gebogen verbindingslijn 95"/>
          <p:cNvCxnSpPr/>
          <p:nvPr/>
        </p:nvCxnSpPr>
        <p:spPr>
          <a:xfrm rot="16200000" flipH="1">
            <a:off x="7663224" y="5146613"/>
            <a:ext cx="264099" cy="12154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bogen verbindingslijn 99"/>
          <p:cNvCxnSpPr/>
          <p:nvPr/>
        </p:nvCxnSpPr>
        <p:spPr>
          <a:xfrm rot="5400000" flipH="1" flipV="1">
            <a:off x="8520947" y="4213430"/>
            <a:ext cx="229453" cy="12412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kstvak 100"/>
          <p:cNvSpPr txBox="1"/>
          <p:nvPr/>
        </p:nvSpPr>
        <p:spPr>
          <a:xfrm>
            <a:off x="8688225" y="4037985"/>
            <a:ext cx="3273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err="1" smtClean="0"/>
              <a:t>ntb</a:t>
            </a:r>
            <a:endParaRPr lang="nl-NL" sz="800" dirty="0"/>
          </a:p>
        </p:txBody>
      </p:sp>
      <p:sp>
        <p:nvSpPr>
          <p:cNvPr id="102" name="Ovaal 101"/>
          <p:cNvSpPr/>
          <p:nvPr/>
        </p:nvSpPr>
        <p:spPr>
          <a:xfrm>
            <a:off x="6956574" y="3824789"/>
            <a:ext cx="165568" cy="165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/>
          </a:p>
        </p:txBody>
      </p:sp>
      <p:cxnSp>
        <p:nvCxnSpPr>
          <p:cNvPr id="103" name="Gebogen verbindingslijn 102"/>
          <p:cNvCxnSpPr>
            <a:stCxn id="102" idx="0"/>
          </p:cNvCxnSpPr>
          <p:nvPr/>
        </p:nvCxnSpPr>
        <p:spPr>
          <a:xfrm rot="5400000" flipH="1" flipV="1">
            <a:off x="6986695" y="3648000"/>
            <a:ext cx="229453" cy="12412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kstvak 105"/>
          <p:cNvSpPr txBox="1"/>
          <p:nvPr/>
        </p:nvSpPr>
        <p:spPr>
          <a:xfrm>
            <a:off x="7138445" y="3442841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/>
              <a:t>Agenda </a:t>
            </a:r>
            <a:r>
              <a:rPr lang="nl-NL" sz="800" dirty="0" err="1" smtClean="0"/>
              <a:t>vd</a:t>
            </a:r>
            <a:endParaRPr lang="nl-NL" sz="800" dirty="0" smtClean="0"/>
          </a:p>
          <a:p>
            <a:r>
              <a:rPr lang="nl-NL" sz="800" dirty="0" smtClean="0"/>
              <a:t>Wadden 2050</a:t>
            </a:r>
          </a:p>
          <a:p>
            <a:r>
              <a:rPr lang="nl-NL" sz="800" dirty="0" smtClean="0"/>
              <a:t>gereed</a:t>
            </a:r>
            <a:endParaRPr lang="nl-NL" sz="800" dirty="0"/>
          </a:p>
        </p:txBody>
      </p:sp>
      <p:sp>
        <p:nvSpPr>
          <p:cNvPr id="107" name="Tekstvak 106"/>
          <p:cNvSpPr txBox="1"/>
          <p:nvPr/>
        </p:nvSpPr>
        <p:spPr>
          <a:xfrm>
            <a:off x="1670543" y="5482451"/>
            <a:ext cx="53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 smtClean="0"/>
              <a:t>2018</a:t>
            </a:r>
            <a:endParaRPr lang="nl-NL" sz="1200" b="1" dirty="0"/>
          </a:p>
        </p:txBody>
      </p:sp>
      <p:sp>
        <p:nvSpPr>
          <p:cNvPr id="108" name="Tekstvak 107"/>
          <p:cNvSpPr txBox="1"/>
          <p:nvPr/>
        </p:nvSpPr>
        <p:spPr>
          <a:xfrm>
            <a:off x="4624671" y="5482451"/>
            <a:ext cx="535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 smtClean="0"/>
              <a:t>2019</a:t>
            </a:r>
            <a:endParaRPr lang="nl-NL" sz="1200" b="1" dirty="0"/>
          </a:p>
        </p:txBody>
      </p:sp>
      <p:sp>
        <p:nvSpPr>
          <p:cNvPr id="109" name="Tekstvak 108"/>
          <p:cNvSpPr txBox="1"/>
          <p:nvPr/>
        </p:nvSpPr>
        <p:spPr>
          <a:xfrm>
            <a:off x="8500151" y="5442884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 smtClean="0"/>
              <a:t>2020</a:t>
            </a:r>
            <a:endParaRPr lang="nl-NL" sz="1200" b="1" dirty="0"/>
          </a:p>
        </p:txBody>
      </p:sp>
      <p:sp>
        <p:nvSpPr>
          <p:cNvPr id="115" name="Tijdelijke aanduiding voor inhoud 2">
            <a:extLst>
              <a:ext uri="{FF2B5EF4-FFF2-40B4-BE49-F238E27FC236}">
                <a16:creationId xmlns:a16="http://schemas.microsoft.com/office/drawing/2014/main" id="{449C86FD-ACD3-4749-B759-9E4E60F4D87D}"/>
              </a:ext>
            </a:extLst>
          </p:cNvPr>
          <p:cNvSpPr txBox="1">
            <a:spLocks/>
          </p:cNvSpPr>
          <p:nvPr/>
        </p:nvSpPr>
        <p:spPr>
          <a:xfrm>
            <a:off x="905626" y="1947777"/>
            <a:ext cx="7920000" cy="17778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7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Co-creatie PRW ~ Green </a:t>
            </a:r>
            <a:r>
              <a:rPr lang="nl-NL" dirty="0" err="1" smtClean="0"/>
              <a:t>Bridges</a:t>
            </a:r>
            <a:r>
              <a:rPr lang="nl-NL" dirty="0" smtClean="0"/>
              <a:t> i.s.m. stakeholders</a:t>
            </a:r>
            <a:endParaRPr lang="nl-NL" dirty="0"/>
          </a:p>
          <a:p>
            <a:r>
              <a:rPr lang="nl-NL" dirty="0" smtClean="0"/>
              <a:t>Eind 2020 gereed</a:t>
            </a:r>
          </a:p>
          <a:p>
            <a:r>
              <a:rPr lang="nl-NL" dirty="0" smtClean="0"/>
              <a:t>RWS, CWN, Waddenprovincies = Opdrachtgevers</a:t>
            </a:r>
          </a:p>
          <a:p>
            <a:r>
              <a:rPr lang="nl-NL" dirty="0" smtClean="0"/>
              <a:t>RWS geeft opvolging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0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BFC8E-E6B3-4CAE-A332-EE0CE16D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err="1" smtClean="0"/>
              <a:t>WadLab</a:t>
            </a:r>
            <a:r>
              <a:rPr lang="nl-NL" altLang="nl-NL" dirty="0" smtClean="0"/>
              <a:t> | </a:t>
            </a:r>
            <a:r>
              <a:rPr lang="nl-NL" altLang="nl-NL" dirty="0" err="1" smtClean="0"/>
              <a:t>Ecothon</a:t>
            </a:r>
            <a:r>
              <a:rPr lang="nl-NL" altLang="nl-NL" dirty="0" smtClean="0"/>
              <a:t> (inhoud)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9C86FD-ACD3-4749-B759-9E4E60F4D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 smtClean="0"/>
              <a:t>Scope</a:t>
            </a:r>
            <a:endParaRPr lang="nl-NL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200" dirty="0" smtClean="0"/>
              <a:t>gehele NL-waddengebied</a:t>
            </a:r>
          </a:p>
          <a:p>
            <a:r>
              <a:rPr lang="nl-NL" sz="1800" dirty="0" smtClean="0"/>
              <a:t>Focus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200" dirty="0" smtClean="0"/>
              <a:t>Bereikbaarheid Waddeneilanden</a:t>
            </a:r>
          </a:p>
          <a:p>
            <a:r>
              <a:rPr lang="nl-NL" sz="1800" dirty="0" smtClean="0"/>
              <a:t>Uitgangspunten</a:t>
            </a:r>
            <a:r>
              <a:rPr lang="nl-NL" sz="1200" dirty="0" smtClean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200" dirty="0" smtClean="0"/>
              <a:t>Veiligheid &amp; bereikbaarheid Waddeneilanden blijven gewaarborgd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200" dirty="0" smtClean="0"/>
              <a:t>Mobiliteit en bereikbaarheid als middel voor leefbaarheid op de eilanden (wonen, werken en recreëren)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200" dirty="0" smtClean="0"/>
              <a:t>Ecologie en economie in balans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200" dirty="0" smtClean="0"/>
              <a:t>Kernwaarden Waddengebied centraal (natuur, rust, ruimte, donkerte)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200" dirty="0" smtClean="0"/>
              <a:t>Waddenzee Werelderfgoed !</a:t>
            </a:r>
          </a:p>
          <a:p>
            <a:r>
              <a:rPr lang="nl-NL" sz="1800" dirty="0" smtClean="0"/>
              <a:t>Centrale vraag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smtClean="0"/>
              <a:t>Hoe ziet een toekomstig (ultiem) duurzaam </a:t>
            </a:r>
            <a:r>
              <a:rPr lang="nl-NL" sz="1200" dirty="0" err="1" smtClean="0"/>
              <a:t>mobiliteitsysteem</a:t>
            </a:r>
            <a:r>
              <a:rPr lang="nl-NL" sz="1200" dirty="0" smtClean="0"/>
              <a:t> naar de Waddeneilanden eruit, kijken vanuit de kwaliteit &amp; </a:t>
            </a:r>
            <a:r>
              <a:rPr lang="nl-NL" sz="1200" dirty="0" err="1" smtClean="0"/>
              <a:t>kwestbaarheid</a:t>
            </a:r>
            <a:r>
              <a:rPr lang="nl-NL" sz="1200" dirty="0" smtClean="0"/>
              <a:t> van het ecosysteem ?</a:t>
            </a:r>
            <a:endParaRPr lang="nl-NL" sz="1200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09841909-FB7D-49F6-8D73-6EE83DC96048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23388" y="1439863"/>
            <a:ext cx="2413000" cy="4319587"/>
          </a:xfrm>
        </p:spPr>
      </p:pic>
      <p:pic>
        <p:nvPicPr>
          <p:cNvPr id="8" name="Afbeelding 9">
            <a:extLst>
              <a:ext uri="{FF2B5EF4-FFF2-40B4-BE49-F238E27FC236}">
                <a16:creationId xmlns:a16="http://schemas.microsoft.com/office/drawing/2014/main" id="{01AFBBB1-6012-4463-8135-1CF2B329F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1" y="194407"/>
            <a:ext cx="790244" cy="91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94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BFC8E-E6B3-4CAE-A332-EE0CE16D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err="1" smtClean="0"/>
              <a:t>WadLab</a:t>
            </a:r>
            <a:r>
              <a:rPr lang="nl-NL" altLang="nl-NL" dirty="0" smtClean="0"/>
              <a:t> | </a:t>
            </a:r>
            <a:r>
              <a:rPr lang="nl-NL" altLang="nl-NL" dirty="0" err="1" smtClean="0"/>
              <a:t>Ecothon</a:t>
            </a:r>
            <a:r>
              <a:rPr lang="nl-NL" altLang="nl-NL" dirty="0" smtClean="0"/>
              <a:t> (vorm)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9C86FD-ACD3-4749-B759-9E4E60F4D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 smtClean="0"/>
              <a:t>Design Thinking &amp; </a:t>
            </a:r>
            <a:r>
              <a:rPr lang="nl-NL" sz="1800" dirty="0" err="1" smtClean="0"/>
              <a:t>Gamestorming</a:t>
            </a:r>
            <a:endParaRPr lang="nl-NL" sz="1800" dirty="0" smtClean="0"/>
          </a:p>
          <a:p>
            <a:endParaRPr lang="nl-NL" sz="1800" dirty="0" smtClean="0"/>
          </a:p>
          <a:p>
            <a:endParaRPr lang="nl-NL" sz="1800" dirty="0" smtClean="0"/>
          </a:p>
          <a:p>
            <a:endParaRPr lang="nl-NL" sz="1800" dirty="0"/>
          </a:p>
          <a:p>
            <a:endParaRPr lang="nl-NL" sz="1800" dirty="0" smtClean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 smtClean="0"/>
          </a:p>
          <a:p>
            <a:r>
              <a:rPr lang="nl-NL" sz="1800" dirty="0" smtClean="0"/>
              <a:t>Codes</a:t>
            </a:r>
            <a:endParaRPr lang="nl-NL" sz="1800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09841909-FB7D-49F6-8D73-6EE83DC96048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23388" y="1439863"/>
            <a:ext cx="2413000" cy="4319587"/>
          </a:xfrm>
        </p:spPr>
      </p:pic>
      <p:pic>
        <p:nvPicPr>
          <p:cNvPr id="8" name="Afbeelding 9">
            <a:extLst>
              <a:ext uri="{FF2B5EF4-FFF2-40B4-BE49-F238E27FC236}">
                <a16:creationId xmlns:a16="http://schemas.microsoft.com/office/drawing/2014/main" id="{01AFBBB1-6012-4463-8135-1CF2B329F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1" y="194407"/>
            <a:ext cx="790244" cy="91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455" y="5351558"/>
            <a:ext cx="332114" cy="332114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4646649" y="36655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grpSp>
        <p:nvGrpSpPr>
          <p:cNvPr id="21" name="Groep 20"/>
          <p:cNvGrpSpPr/>
          <p:nvPr/>
        </p:nvGrpSpPr>
        <p:grpSpPr>
          <a:xfrm>
            <a:off x="2778523" y="5315417"/>
            <a:ext cx="366621" cy="361948"/>
            <a:chOff x="1999338" y="5458679"/>
            <a:chExt cx="372998" cy="368244"/>
          </a:xfrm>
        </p:grpSpPr>
        <p:sp>
          <p:nvSpPr>
            <p:cNvPr id="22" name="Afgeronde rechthoek 21"/>
            <p:cNvSpPr/>
            <p:nvPr/>
          </p:nvSpPr>
          <p:spPr>
            <a:xfrm>
              <a:off x="1999338" y="5458679"/>
              <a:ext cx="372998" cy="36824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Gelijkbenige driehoek 22"/>
            <p:cNvSpPr/>
            <p:nvPr/>
          </p:nvSpPr>
          <p:spPr>
            <a:xfrm rot="16200000">
              <a:off x="1983604" y="5591829"/>
              <a:ext cx="292675" cy="104434"/>
            </a:xfrm>
            <a:prstGeom prst="triangle">
              <a:avLst>
                <a:gd name="adj" fmla="val 5093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Gelijkbenige driehoek 23"/>
            <p:cNvSpPr/>
            <p:nvPr/>
          </p:nvSpPr>
          <p:spPr>
            <a:xfrm rot="5400000">
              <a:off x="2099137" y="5591830"/>
              <a:ext cx="292675" cy="104434"/>
            </a:xfrm>
            <a:prstGeom prst="triangle">
              <a:avLst>
                <a:gd name="adj" fmla="val 5093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5" name="Groep 24"/>
          <p:cNvGrpSpPr/>
          <p:nvPr/>
        </p:nvGrpSpPr>
        <p:grpSpPr>
          <a:xfrm>
            <a:off x="1362531" y="5316192"/>
            <a:ext cx="364667" cy="364667"/>
            <a:chOff x="2094361" y="836712"/>
            <a:chExt cx="364667" cy="364667"/>
          </a:xfrm>
        </p:grpSpPr>
        <p:sp>
          <p:nvSpPr>
            <p:cNvPr id="26" name="Afgeronde rechthoek 25"/>
            <p:cNvSpPr/>
            <p:nvPr/>
          </p:nvSpPr>
          <p:spPr>
            <a:xfrm>
              <a:off x="2094361" y="836712"/>
              <a:ext cx="364667" cy="3646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solidFill>
                  <a:schemeClr val="bg1"/>
                </a:solidFill>
              </a:endParaRPr>
            </a:p>
          </p:txBody>
        </p:sp>
        <p:sp>
          <p:nvSpPr>
            <p:cNvPr id="27" name="Hart 26"/>
            <p:cNvSpPr/>
            <p:nvPr/>
          </p:nvSpPr>
          <p:spPr>
            <a:xfrm>
              <a:off x="2166368" y="904920"/>
              <a:ext cx="220651" cy="220651"/>
            </a:xfrm>
            <a:prstGeom prst="hear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8" name="Groep 27"/>
          <p:cNvGrpSpPr/>
          <p:nvPr/>
        </p:nvGrpSpPr>
        <p:grpSpPr>
          <a:xfrm>
            <a:off x="2298258" y="5312391"/>
            <a:ext cx="364667" cy="364667"/>
            <a:chOff x="2893825" y="836712"/>
            <a:chExt cx="364667" cy="364667"/>
          </a:xfrm>
        </p:grpSpPr>
        <p:sp>
          <p:nvSpPr>
            <p:cNvPr id="29" name="Afgeronde rechthoek 28"/>
            <p:cNvSpPr/>
            <p:nvPr/>
          </p:nvSpPr>
          <p:spPr>
            <a:xfrm>
              <a:off x="2893825" y="836712"/>
              <a:ext cx="364667" cy="36466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solidFill>
                  <a:schemeClr val="bg1"/>
                </a:solidFill>
              </a:endParaRPr>
            </a:p>
          </p:txBody>
        </p:sp>
        <p:pic>
          <p:nvPicPr>
            <p:cNvPr id="30" name="Afbeelding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6584" y="872488"/>
              <a:ext cx="293113" cy="293113"/>
            </a:xfrm>
            <a:prstGeom prst="rect">
              <a:avLst/>
            </a:prstGeom>
          </p:spPr>
        </p:pic>
      </p:grpSp>
      <p:grpSp>
        <p:nvGrpSpPr>
          <p:cNvPr id="31" name="Groep 30"/>
          <p:cNvGrpSpPr/>
          <p:nvPr/>
        </p:nvGrpSpPr>
        <p:grpSpPr>
          <a:xfrm>
            <a:off x="1821864" y="5316192"/>
            <a:ext cx="364667" cy="364667"/>
            <a:chOff x="2490198" y="839248"/>
            <a:chExt cx="364667" cy="364667"/>
          </a:xfrm>
        </p:grpSpPr>
        <p:sp>
          <p:nvSpPr>
            <p:cNvPr id="32" name="Afgeronde rechthoek 31"/>
            <p:cNvSpPr/>
            <p:nvPr/>
          </p:nvSpPr>
          <p:spPr>
            <a:xfrm>
              <a:off x="2490198" y="839248"/>
              <a:ext cx="364667" cy="36466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solidFill>
                  <a:schemeClr val="bg1"/>
                </a:solidFill>
              </a:endParaRPr>
            </a:p>
          </p:txBody>
        </p:sp>
        <p:pic>
          <p:nvPicPr>
            <p:cNvPr id="33" name="Afbeelding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7764" y="870642"/>
              <a:ext cx="301477" cy="301477"/>
            </a:xfrm>
            <a:prstGeom prst="rect">
              <a:avLst/>
            </a:prstGeom>
          </p:spPr>
        </p:pic>
      </p:grpSp>
      <p:grpSp>
        <p:nvGrpSpPr>
          <p:cNvPr id="34" name="Groep 33"/>
          <p:cNvGrpSpPr/>
          <p:nvPr/>
        </p:nvGrpSpPr>
        <p:grpSpPr>
          <a:xfrm>
            <a:off x="892185" y="5317398"/>
            <a:ext cx="364667" cy="364667"/>
            <a:chOff x="3878059" y="1551445"/>
            <a:chExt cx="364667" cy="364667"/>
          </a:xfrm>
        </p:grpSpPr>
        <p:sp>
          <p:nvSpPr>
            <p:cNvPr id="35" name="Afgeronde rechthoek 34"/>
            <p:cNvSpPr/>
            <p:nvPr/>
          </p:nvSpPr>
          <p:spPr>
            <a:xfrm>
              <a:off x="3878059" y="1551445"/>
              <a:ext cx="364667" cy="36466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solidFill>
                  <a:schemeClr val="bg1"/>
                </a:solidFill>
              </a:endParaRPr>
            </a:p>
          </p:txBody>
        </p:sp>
        <p:pic>
          <p:nvPicPr>
            <p:cNvPr id="36" name="Afbeelding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8934" y="1613580"/>
              <a:ext cx="229378" cy="240396"/>
            </a:xfrm>
            <a:prstGeom prst="rect">
              <a:avLst/>
            </a:prstGeom>
          </p:spPr>
        </p:pic>
      </p:grpSp>
      <p:grpSp>
        <p:nvGrpSpPr>
          <p:cNvPr id="44" name="Groep 43"/>
          <p:cNvGrpSpPr/>
          <p:nvPr/>
        </p:nvGrpSpPr>
        <p:grpSpPr>
          <a:xfrm>
            <a:off x="3235005" y="5218752"/>
            <a:ext cx="407484" cy="584775"/>
            <a:chOff x="1881544" y="3972934"/>
            <a:chExt cx="407484" cy="584775"/>
          </a:xfrm>
        </p:grpSpPr>
        <p:grpSp>
          <p:nvGrpSpPr>
            <p:cNvPr id="45" name="Groep 44"/>
            <p:cNvGrpSpPr/>
            <p:nvPr/>
          </p:nvGrpSpPr>
          <p:grpSpPr>
            <a:xfrm>
              <a:off x="1881544" y="3972934"/>
              <a:ext cx="407484" cy="584775"/>
              <a:chOff x="1881544" y="3972934"/>
              <a:chExt cx="407484" cy="584775"/>
            </a:xfrm>
          </p:grpSpPr>
          <p:sp>
            <p:nvSpPr>
              <p:cNvPr id="47" name="Afgeronde rechthoek 46"/>
              <p:cNvSpPr/>
              <p:nvPr/>
            </p:nvSpPr>
            <p:spPr>
              <a:xfrm>
                <a:off x="1895843" y="4050251"/>
                <a:ext cx="358342" cy="374513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Tekstvak 47"/>
              <p:cNvSpPr txBox="1"/>
              <p:nvPr/>
            </p:nvSpPr>
            <p:spPr>
              <a:xfrm>
                <a:off x="1881544" y="3972934"/>
                <a:ext cx="4074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3200" dirty="0"/>
                  <a:t>B</a:t>
                </a:r>
              </a:p>
            </p:txBody>
          </p:sp>
        </p:grpSp>
        <p:cxnSp>
          <p:nvCxnSpPr>
            <p:cNvPr id="46" name="Rechte verbindingslijn 45"/>
            <p:cNvCxnSpPr/>
            <p:nvPr/>
          </p:nvCxnSpPr>
          <p:spPr>
            <a:xfrm flipV="1">
              <a:off x="1916906" y="4067175"/>
              <a:ext cx="323850" cy="3405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ep 48"/>
          <p:cNvGrpSpPr/>
          <p:nvPr/>
        </p:nvGrpSpPr>
        <p:grpSpPr>
          <a:xfrm>
            <a:off x="3680240" y="5302545"/>
            <a:ext cx="388758" cy="374513"/>
            <a:chOff x="1566664" y="5093615"/>
            <a:chExt cx="388758" cy="374513"/>
          </a:xfrm>
        </p:grpSpPr>
        <p:pic>
          <p:nvPicPr>
            <p:cNvPr id="50" name="Afbeelding 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5258" y="5106487"/>
              <a:ext cx="318952" cy="318952"/>
            </a:xfrm>
            <a:prstGeom prst="rect">
              <a:avLst/>
            </a:prstGeom>
          </p:spPr>
        </p:pic>
        <p:grpSp>
          <p:nvGrpSpPr>
            <p:cNvPr id="51" name="Groep 50"/>
            <p:cNvGrpSpPr/>
            <p:nvPr/>
          </p:nvGrpSpPr>
          <p:grpSpPr>
            <a:xfrm>
              <a:off x="1566664" y="5093615"/>
              <a:ext cx="388758" cy="374513"/>
              <a:chOff x="2452390" y="1774243"/>
              <a:chExt cx="455601" cy="374513"/>
            </a:xfrm>
          </p:grpSpPr>
          <p:sp>
            <p:nvSpPr>
              <p:cNvPr id="52" name="Afgeronde rechthoek 51"/>
              <p:cNvSpPr/>
              <p:nvPr/>
            </p:nvSpPr>
            <p:spPr>
              <a:xfrm>
                <a:off x="2488036" y="1774243"/>
                <a:ext cx="419955" cy="374513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Tekstvak 52"/>
              <p:cNvSpPr txBox="1"/>
              <p:nvPr/>
            </p:nvSpPr>
            <p:spPr>
              <a:xfrm>
                <a:off x="2452390" y="1822571"/>
                <a:ext cx="2164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nl-NL" sz="12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67" name="Afbeelding 6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0" y="2317042"/>
            <a:ext cx="2660519" cy="205585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66" y="2448547"/>
            <a:ext cx="2841202" cy="219719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110" y="3007394"/>
            <a:ext cx="2923039" cy="142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7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21" y="2227782"/>
            <a:ext cx="9406410" cy="1670449"/>
          </a:xfrm>
          <a:prstGeom prst="rect">
            <a:avLst/>
          </a:prstGeom>
        </p:spPr>
      </p:pic>
      <p:sp>
        <p:nvSpPr>
          <p:cNvPr id="8" name="Ondertitel 2">
            <a:extLst>
              <a:ext uri="{FF2B5EF4-FFF2-40B4-BE49-F238E27FC236}">
                <a16:creationId xmlns:a16="http://schemas.microsoft.com/office/drawing/2014/main" id="{D57CD197-C45E-48FD-96CB-8E6022358801}"/>
              </a:ext>
            </a:extLst>
          </p:cNvPr>
          <p:cNvSpPr txBox="1">
            <a:spLocks/>
          </p:cNvSpPr>
          <p:nvPr/>
        </p:nvSpPr>
        <p:spPr>
          <a:xfrm>
            <a:off x="880031" y="3533105"/>
            <a:ext cx="9144000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7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 err="1" smtClean="0">
                <a:solidFill>
                  <a:schemeClr val="bg1"/>
                </a:solidFill>
              </a:rPr>
              <a:t>WadLab</a:t>
            </a:r>
            <a:r>
              <a:rPr lang="nl-NL" sz="2400" dirty="0" smtClean="0">
                <a:solidFill>
                  <a:schemeClr val="bg1"/>
                </a:solidFill>
              </a:rPr>
              <a:t> | </a:t>
            </a:r>
            <a:r>
              <a:rPr lang="nl-NL" sz="2400" dirty="0" err="1" smtClean="0">
                <a:solidFill>
                  <a:schemeClr val="bg1"/>
                </a:solidFill>
              </a:rPr>
              <a:t>Ecothon</a:t>
            </a:r>
            <a:r>
              <a:rPr lang="nl-NL" sz="2400" dirty="0" smtClean="0">
                <a:solidFill>
                  <a:schemeClr val="bg1"/>
                </a:solidFill>
              </a:rPr>
              <a:t> duurzame mobiliteit Waddeneilanden</a:t>
            </a:r>
          </a:p>
          <a:p>
            <a:r>
              <a:rPr lang="nl-NL" sz="1600" dirty="0" smtClean="0">
                <a:solidFill>
                  <a:schemeClr val="bg1"/>
                </a:solidFill>
              </a:rPr>
              <a:t>4 december 2019 RWS </a:t>
            </a:r>
            <a:r>
              <a:rPr lang="nl-NL" sz="1600" dirty="0" smtClean="0">
                <a:solidFill>
                  <a:srgbClr val="FF0000"/>
                </a:solidFill>
              </a:rPr>
              <a:t>LEF</a:t>
            </a:r>
            <a:r>
              <a:rPr lang="nl-NL" sz="1600" dirty="0" smtClean="0">
                <a:solidFill>
                  <a:schemeClr val="bg1"/>
                </a:solidFill>
              </a:rPr>
              <a:t> Westraven Utrecht</a:t>
            </a:r>
          </a:p>
        </p:txBody>
      </p:sp>
    </p:spTree>
    <p:extLst>
      <p:ext uri="{BB962C8B-B14F-4D97-AF65-F5344CB8AC3E}">
        <p14:creationId xmlns:p14="http://schemas.microsoft.com/office/powerpoint/2010/main" val="2915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35396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PRW">
      <a:dk1>
        <a:sysClr val="windowText" lastClr="000000"/>
      </a:dk1>
      <a:lt1>
        <a:sysClr val="window" lastClr="FFFFFF"/>
      </a:lt1>
      <a:dk2>
        <a:srgbClr val="E7904E"/>
      </a:dk2>
      <a:lt2>
        <a:srgbClr val="FFFFFF"/>
      </a:lt2>
      <a:accent1>
        <a:srgbClr val="E7904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W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PRW 3.0" id="{37713B10-5559-4158-B157-7064B275795F}" vid="{6AB6F52E-102B-4328-801F-0030FAE4F71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PRW 3.0</Template>
  <TotalTime>408</TotalTime>
  <Words>306</Words>
  <Application>Microsoft Office PowerPoint</Application>
  <PresentationFormat>Breedbeeld</PresentationFormat>
  <Paragraphs>80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Franklin Gothic Book</vt:lpstr>
      <vt:lpstr>Franklin Gothic Demi</vt:lpstr>
      <vt:lpstr>Kantoorthema</vt:lpstr>
      <vt:lpstr>WAD VEERKRACHTIG!</vt:lpstr>
      <vt:lpstr>Naar een veerkrachtige Waddenecologie en een duurzame Waddeneconomie! </vt:lpstr>
      <vt:lpstr>Natuurverbetering en transitie naar duurzaam medegebruik</vt:lpstr>
      <vt:lpstr>Lange termijn verkenning bereikbaarheid en mobiliteit</vt:lpstr>
      <vt:lpstr>Transitieschets</vt:lpstr>
      <vt:lpstr>WadLab | Ecothon (inhoud)</vt:lpstr>
      <vt:lpstr>WadLab | Ecothon (vorm)</vt:lpstr>
      <vt:lpstr>PowerPoint-presentatie</vt:lpstr>
      <vt:lpstr>PowerPoint-presentatie</vt:lpstr>
    </vt:vector>
  </TitlesOfParts>
  <Company>Rijkswaterstaat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WAD VEERKRACHTIG!</dc:title>
  <dc:creator>Klomp, Gerwin (NN)</dc:creator>
  <cp:lastModifiedBy>Klomp, Gerwin (NN)</cp:lastModifiedBy>
  <cp:revision>26</cp:revision>
  <dcterms:created xsi:type="dcterms:W3CDTF">2019-11-28T08:55:31Z</dcterms:created>
  <dcterms:modified xsi:type="dcterms:W3CDTF">2020-03-23T14:50:50Z</dcterms:modified>
</cp:coreProperties>
</file>